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8" r:id="rId3"/>
    <p:sldId id="289" r:id="rId4"/>
    <p:sldId id="290" r:id="rId5"/>
    <p:sldId id="291" r:id="rId6"/>
    <p:sldId id="292" r:id="rId7"/>
    <p:sldId id="293" r:id="rId8"/>
    <p:sldId id="287" r:id="rId9"/>
    <p:sldId id="294" r:id="rId10"/>
    <p:sldId id="295" r:id="rId11"/>
    <p:sldId id="296" r:id="rId12"/>
    <p:sldId id="297" r:id="rId13"/>
    <p:sldId id="298" r:id="rId14"/>
    <p:sldId id="299" r:id="rId15"/>
    <p:sldId id="300" r:id="rId16"/>
    <p:sldId id="302" r:id="rId17"/>
    <p:sldId id="301" r:id="rId18"/>
    <p:sldId id="286" r:id="rId19"/>
    <p:sldId id="257" r:id="rId20"/>
    <p:sldId id="263" r:id="rId21"/>
    <p:sldId id="304" r:id="rId22"/>
    <p:sldId id="281" r:id="rId23"/>
    <p:sldId id="305" r:id="rId24"/>
    <p:sldId id="306" r:id="rId25"/>
    <p:sldId id="283" r:id="rId26"/>
    <p:sldId id="307" r:id="rId27"/>
    <p:sldId id="308" r:id="rId28"/>
    <p:sldId id="284" r:id="rId29"/>
    <p:sldId id="272" r:id="rId30"/>
    <p:sldId id="309" r:id="rId31"/>
    <p:sldId id="285" r:id="rId32"/>
    <p:sldId id="303" r:id="rId33"/>
    <p:sldId id="277" r:id="rId34"/>
    <p:sldId id="310" r:id="rId35"/>
    <p:sldId id="311" r:id="rId36"/>
    <p:sldId id="312" r:id="rId37"/>
    <p:sldId id="313" r:id="rId38"/>
  </p:sldIdLst>
  <p:sldSz cx="12192000" cy="6858000"/>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5722" userDrawn="1">
          <p15:clr>
            <a:srgbClr val="A4A3A4"/>
          </p15:clr>
        </p15:guide>
        <p15:guide id="4" orient="horz" pos="38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971" autoAdjust="0"/>
  </p:normalViewPr>
  <p:slideViewPr>
    <p:cSldViewPr snapToGrid="0" showGuides="1">
      <p:cViewPr varScale="1">
        <p:scale>
          <a:sx n="54" d="100"/>
          <a:sy n="54" d="100"/>
        </p:scale>
        <p:origin x="1075" y="331"/>
      </p:cViewPr>
      <p:guideLst>
        <p:guide orient="horz" pos="2137"/>
        <p:guide pos="3840"/>
        <p:guide pos="5722"/>
        <p:guide orient="horz" pos="386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382CBCD-8DB6-4DD8-9362-E2918535193F}" type="datetimeFigureOut">
              <a:rPr lang="zh-CN" altLang="en-US" smtClean="0"/>
              <a:t>2022/12/28</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B6F93D2-E128-493D-A81A-E68C4418143D}" type="slidenum">
              <a:rPr lang="zh-CN" altLang="en-US" smtClean="0"/>
              <a:t>‹#›</a:t>
            </a:fld>
            <a:endParaRPr lang="zh-CN" altLang="en-US"/>
          </a:p>
        </p:txBody>
      </p:sp>
    </p:spTree>
    <p:extLst>
      <p:ext uri="{BB962C8B-B14F-4D97-AF65-F5344CB8AC3E}">
        <p14:creationId xmlns:p14="http://schemas.microsoft.com/office/powerpoint/2010/main" val="93835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24D2BCB-2389-44D9-A6AD-617D270E0ECC}" type="datetime1">
              <a:rPr lang="zh-CN" altLang="en-US" smtClean="0"/>
              <a:t>2022/12/28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t>‹#›</a:t>
            </a:fld>
            <a:endParaRPr lang="zh-CN" altLang="en-US"/>
          </a:p>
        </p:txBody>
      </p:sp>
    </p:spTree>
    <p:extLst>
      <p:ext uri="{BB962C8B-B14F-4D97-AF65-F5344CB8AC3E}">
        <p14:creationId xmlns:p14="http://schemas.microsoft.com/office/powerpoint/2010/main" val="20125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5ED8BD-1C47-4D56-8447-D98CFE81D549}" type="datetime1">
              <a:rPr lang="zh-CN" altLang="en-US" smtClean="0"/>
              <a:t>2022/12/28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t>‹#›</a:t>
            </a:fld>
            <a:endParaRPr lang="zh-CN" altLang="en-US"/>
          </a:p>
        </p:txBody>
      </p:sp>
    </p:spTree>
    <p:extLst>
      <p:ext uri="{BB962C8B-B14F-4D97-AF65-F5344CB8AC3E}">
        <p14:creationId xmlns:p14="http://schemas.microsoft.com/office/powerpoint/2010/main" val="1797731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047C0F7-8F96-443E-9C7E-978C8D446F80}" type="datetime1">
              <a:rPr lang="zh-CN" altLang="en-US" smtClean="0"/>
              <a:t>2022/12/28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t>‹#›</a:t>
            </a:fld>
            <a:endParaRPr lang="zh-CN" altLang="en-US"/>
          </a:p>
        </p:txBody>
      </p:sp>
    </p:spTree>
    <p:extLst>
      <p:ext uri="{BB962C8B-B14F-4D97-AF65-F5344CB8AC3E}">
        <p14:creationId xmlns:p14="http://schemas.microsoft.com/office/powerpoint/2010/main" val="194147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78C3ED-2AC0-452B-B58D-2DB5F4359CBE}" type="datetime1">
              <a:rPr lang="zh-CN" altLang="en-US" smtClean="0"/>
              <a:t>2022/12/28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t>‹#›</a:t>
            </a:fld>
            <a:endParaRPr lang="zh-CN" altLang="en-US"/>
          </a:p>
        </p:txBody>
      </p:sp>
    </p:spTree>
    <p:extLst>
      <p:ext uri="{BB962C8B-B14F-4D97-AF65-F5344CB8AC3E}">
        <p14:creationId xmlns:p14="http://schemas.microsoft.com/office/powerpoint/2010/main" val="130535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281C01D-7AEB-410A-B9DC-9A7305775532}" type="datetime1">
              <a:rPr lang="zh-CN" altLang="en-US" smtClean="0"/>
              <a:t>2022/12/28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t>‹#›</a:t>
            </a:fld>
            <a:endParaRPr lang="zh-CN" altLang="en-US"/>
          </a:p>
        </p:txBody>
      </p:sp>
    </p:spTree>
    <p:extLst>
      <p:ext uri="{BB962C8B-B14F-4D97-AF65-F5344CB8AC3E}">
        <p14:creationId xmlns:p14="http://schemas.microsoft.com/office/powerpoint/2010/main" val="31973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644F118-9676-49C6-9FF1-49D1EF491753}" type="datetime1">
              <a:rPr lang="zh-CN" altLang="en-US" smtClean="0"/>
              <a:t>2022/12/28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B12F21-99BD-4F85-A7AE-95BD87BF1130}" type="slidenum">
              <a:rPr lang="zh-CN" altLang="en-US" smtClean="0"/>
              <a:t>‹#›</a:t>
            </a:fld>
            <a:endParaRPr lang="zh-CN" altLang="en-US"/>
          </a:p>
        </p:txBody>
      </p:sp>
    </p:spTree>
    <p:extLst>
      <p:ext uri="{BB962C8B-B14F-4D97-AF65-F5344CB8AC3E}">
        <p14:creationId xmlns:p14="http://schemas.microsoft.com/office/powerpoint/2010/main" val="324379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A04DB40-F746-4222-9ED4-C12C3007EB88}" type="datetime1">
              <a:rPr lang="zh-CN" altLang="en-US" smtClean="0"/>
              <a:t>2022/12/28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B12F21-99BD-4F85-A7AE-95BD87BF1130}" type="slidenum">
              <a:rPr lang="zh-CN" altLang="en-US" smtClean="0"/>
              <a:t>‹#›</a:t>
            </a:fld>
            <a:endParaRPr lang="zh-CN" altLang="en-US"/>
          </a:p>
        </p:txBody>
      </p:sp>
    </p:spTree>
    <p:extLst>
      <p:ext uri="{BB962C8B-B14F-4D97-AF65-F5344CB8AC3E}">
        <p14:creationId xmlns:p14="http://schemas.microsoft.com/office/powerpoint/2010/main" val="4002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3CBC9D-86CB-42E1-B435-F0D981DB587F}" type="datetime1">
              <a:rPr lang="zh-CN" altLang="en-US" smtClean="0"/>
              <a:t>2022/12/28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B12F21-99BD-4F85-A7AE-95BD87BF1130}" type="slidenum">
              <a:rPr lang="zh-CN" altLang="en-US" smtClean="0"/>
              <a:t>‹#›</a:t>
            </a:fld>
            <a:endParaRPr lang="zh-CN" altLang="en-US"/>
          </a:p>
        </p:txBody>
      </p:sp>
    </p:spTree>
    <p:extLst>
      <p:ext uri="{BB962C8B-B14F-4D97-AF65-F5344CB8AC3E}">
        <p14:creationId xmlns:p14="http://schemas.microsoft.com/office/powerpoint/2010/main" val="210494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AA21986-C31A-4AE0-B5D5-1B44D9FD5531}" type="datetime1">
              <a:rPr lang="zh-CN" altLang="en-US" smtClean="0"/>
              <a:t>2022/12/28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B12F21-99BD-4F85-A7AE-95BD87BF1130}" type="slidenum">
              <a:rPr lang="zh-CN" altLang="en-US" smtClean="0"/>
              <a:t>‹#›</a:t>
            </a:fld>
            <a:endParaRPr lang="zh-CN" altLang="en-US"/>
          </a:p>
        </p:txBody>
      </p:sp>
    </p:spTree>
    <p:extLst>
      <p:ext uri="{BB962C8B-B14F-4D97-AF65-F5344CB8AC3E}">
        <p14:creationId xmlns:p14="http://schemas.microsoft.com/office/powerpoint/2010/main" val="169610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CCDA0AD-91F2-424F-A5FE-8FDC7B9987BB}" type="datetime1">
              <a:rPr lang="zh-CN" altLang="en-US" smtClean="0"/>
              <a:t>2022/12/28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B12F21-99BD-4F85-A7AE-95BD87BF1130}" type="slidenum">
              <a:rPr lang="zh-CN" altLang="en-US" smtClean="0"/>
              <a:t>‹#›</a:t>
            </a:fld>
            <a:endParaRPr lang="zh-CN" altLang="en-US"/>
          </a:p>
        </p:txBody>
      </p:sp>
    </p:spTree>
    <p:extLst>
      <p:ext uri="{BB962C8B-B14F-4D97-AF65-F5344CB8AC3E}">
        <p14:creationId xmlns:p14="http://schemas.microsoft.com/office/powerpoint/2010/main" val="155224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599FFDC-77B4-4676-AB28-DFF1D65162B7}" type="datetime1">
              <a:rPr lang="zh-CN" altLang="en-US" smtClean="0"/>
              <a:t>2022/12/28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B12F21-99BD-4F85-A7AE-95BD87BF1130}" type="slidenum">
              <a:rPr lang="zh-CN" altLang="en-US" smtClean="0"/>
              <a:t>‹#›</a:t>
            </a:fld>
            <a:endParaRPr lang="zh-CN" altLang="en-US"/>
          </a:p>
        </p:txBody>
      </p:sp>
    </p:spTree>
    <p:extLst>
      <p:ext uri="{BB962C8B-B14F-4D97-AF65-F5344CB8AC3E}">
        <p14:creationId xmlns:p14="http://schemas.microsoft.com/office/powerpoint/2010/main" val="334051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方正兰亭细黑_GBK" panose="02000000000000000000" pitchFamily="2" charset="-122"/>
              </a:defRPr>
            </a:lvl1pPr>
          </a:lstStyle>
          <a:p>
            <a:fld id="{F94E6A59-C73F-478A-87FC-8CDD09375F7B}" type="datetime1">
              <a:rPr lang="zh-CN" altLang="en-US" smtClean="0"/>
              <a:t>2022/12/28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方正兰亭细黑_GBK" panose="020000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方正兰亭细黑_GBK" panose="02000000000000000000" pitchFamily="2" charset="-122"/>
              </a:defRPr>
            </a:lvl1pPr>
          </a:lstStyle>
          <a:p>
            <a:fld id="{DDB12F21-99BD-4F85-A7AE-95BD87BF1130}" type="slidenum">
              <a:rPr lang="zh-CN" altLang="en-US" smtClean="0"/>
              <a:pPr/>
              <a:t>‹#›</a:t>
            </a:fld>
            <a:endParaRPr lang="zh-CN" altLang="en-US" dirty="0"/>
          </a:p>
        </p:txBody>
      </p:sp>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Tree>
    <p:extLst>
      <p:ext uri="{BB962C8B-B14F-4D97-AF65-F5344CB8AC3E}">
        <p14:creationId xmlns:p14="http://schemas.microsoft.com/office/powerpoint/2010/main" val="34070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方正兰亭细黑_GBK" panose="020000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方正兰亭细黑_GBK"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方正兰亭细黑_GBK"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方正兰亭细黑_GBK"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方正兰亭细黑_GBK"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方正兰亭细黑_GBK"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rot="900000">
            <a:off x="1809254"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等腰三角形 7"/>
          <p:cNvSpPr/>
          <p:nvPr/>
        </p:nvSpPr>
        <p:spPr>
          <a:xfrm rot="18900000">
            <a:off x="635167"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265" y="5524500"/>
            <a:ext cx="701246" cy="1006709"/>
          </a:xfrm>
          <a:prstGeom prst="rect">
            <a:avLst/>
          </a:prstGeom>
        </p:spPr>
      </p:pic>
      <p:sp>
        <p:nvSpPr>
          <p:cNvPr id="3" name="文字方塊 2">
            <a:extLst>
              <a:ext uri="{FF2B5EF4-FFF2-40B4-BE49-F238E27FC236}">
                <a16:creationId xmlns:a16="http://schemas.microsoft.com/office/drawing/2014/main" id="{B893975F-EDCD-056C-78CA-6AC0A4C6CB63}"/>
              </a:ext>
            </a:extLst>
          </p:cNvPr>
          <p:cNvSpPr txBox="1"/>
          <p:nvPr/>
        </p:nvSpPr>
        <p:spPr>
          <a:xfrm>
            <a:off x="159026" y="4693503"/>
            <a:ext cx="12032974" cy="1015663"/>
          </a:xfrm>
          <a:prstGeom prst="rect">
            <a:avLst/>
          </a:prstGeom>
          <a:noFill/>
        </p:spPr>
        <p:txBody>
          <a:bodyPr wrap="square" rtlCol="0">
            <a:spAutoFit/>
          </a:bodyPr>
          <a:lstStyle/>
          <a:p>
            <a:r>
              <a:rPr lang="zh-TW" altLang="en-US" sz="6000" b="1" dirty="0">
                <a:latin typeface="Franklin Gothic Demi" panose="020B0703020102020204" pitchFamily="34" charset="0"/>
              </a:rPr>
              <a:t>報告人：柯雨瑞</a:t>
            </a:r>
            <a:r>
              <a:rPr lang="en-US" altLang="zh-TW" sz="6000" b="1" dirty="0">
                <a:latin typeface="Franklin Gothic Demi" panose="020B0703020102020204" pitchFamily="34" charset="0"/>
              </a:rPr>
              <a:t>    </a:t>
            </a:r>
            <a:r>
              <a:rPr lang="zh-TW" altLang="en-US" sz="6000" b="1" dirty="0">
                <a:latin typeface="Franklin Gothic Demi" panose="020B0703020102020204" pitchFamily="34" charset="0"/>
              </a:rPr>
              <a:t>楊語柔   梁雅涵</a:t>
            </a:r>
          </a:p>
        </p:txBody>
      </p:sp>
      <p:sp>
        <p:nvSpPr>
          <p:cNvPr id="4" name="文字方塊 3">
            <a:extLst>
              <a:ext uri="{FF2B5EF4-FFF2-40B4-BE49-F238E27FC236}">
                <a16:creationId xmlns:a16="http://schemas.microsoft.com/office/drawing/2014/main" id="{17488D18-8D28-6DF3-1CB6-E702980C6920}"/>
              </a:ext>
            </a:extLst>
          </p:cNvPr>
          <p:cNvSpPr txBox="1"/>
          <p:nvPr/>
        </p:nvSpPr>
        <p:spPr>
          <a:xfrm>
            <a:off x="268357" y="218661"/>
            <a:ext cx="11605785" cy="4431983"/>
          </a:xfrm>
          <a:prstGeom prst="rect">
            <a:avLst/>
          </a:prstGeom>
          <a:noFill/>
        </p:spPr>
        <p:txBody>
          <a:bodyPr wrap="square" rtlCol="0">
            <a:spAutoFit/>
          </a:bodyPr>
          <a:lstStyle/>
          <a:p>
            <a:pPr algn="ctr"/>
            <a:r>
              <a:rPr lang="zh-TW" altLang="en-US" sz="6000" b="1" dirty="0">
                <a:solidFill>
                  <a:srgbClr val="C00000"/>
                </a:solidFill>
                <a:effectLst/>
                <a:latin typeface="Hiragino Sans GB W3" panose="020B0300000000000000" pitchFamily="34" charset="-128"/>
                <a:ea typeface="Hiragino Sans GB W3" panose="020B0300000000000000" pitchFamily="34" charset="-128"/>
                <a:cs typeface="新細明體" panose="02020500000000000000" pitchFamily="18" charset="-120"/>
              </a:rPr>
              <a:t>美國國土安全部</a:t>
            </a:r>
            <a:r>
              <a:rPr lang="zh-TW" altLang="zh-TW" sz="6000" b="1" dirty="0">
                <a:solidFill>
                  <a:srgbClr val="C00000"/>
                </a:solidFill>
                <a:effectLst/>
                <a:latin typeface="Hiragino Sans GB W3" panose="020B0300000000000000" pitchFamily="34" charset="-128"/>
                <a:ea typeface="Hiragino Sans GB W3" panose="020B0300000000000000" pitchFamily="34" charset="-128"/>
                <a:cs typeface="新細明體" panose="02020500000000000000" pitchFamily="18" charset="-120"/>
              </a:rPr>
              <a:t>網路安全及關鍵基礎設施安全</a:t>
            </a:r>
            <a:r>
              <a:rPr lang="zh-TW" altLang="en-US" sz="6000" b="1" dirty="0">
                <a:solidFill>
                  <a:srgbClr val="C00000"/>
                </a:solidFill>
                <a:effectLst/>
                <a:latin typeface="Hiragino Sans GB W3" panose="020B0300000000000000" pitchFamily="34" charset="-128"/>
                <a:ea typeface="Hiragino Sans GB W3" panose="020B0300000000000000" pitchFamily="34" charset="-128"/>
                <a:cs typeface="新細明體" panose="02020500000000000000" pitchFamily="18" charset="-120"/>
              </a:rPr>
              <a:t>署</a:t>
            </a:r>
            <a:r>
              <a:rPr lang="en-US" altLang="zh-TW" sz="6000" b="1" dirty="0">
                <a:solidFill>
                  <a:srgbClr val="C00000"/>
                </a:solidFill>
                <a:effectLst/>
                <a:latin typeface="Hiragino Sans GB W3" panose="020B0300000000000000" pitchFamily="34" charset="-128"/>
                <a:ea typeface="Hiragino Sans GB W3" panose="020B0300000000000000" pitchFamily="34" charset="-128"/>
                <a:cs typeface="新細明體" panose="02020500000000000000" pitchFamily="18" charset="-120"/>
              </a:rPr>
              <a:t>(CISA)</a:t>
            </a:r>
            <a:r>
              <a:rPr lang="zh-TW" altLang="zh-TW" sz="6000" b="1" kern="100" dirty="0">
                <a:solidFill>
                  <a:srgbClr val="C00000"/>
                </a:solidFill>
                <a:effectLst/>
                <a:latin typeface="Hiragino Sans GB W3" panose="020B0300000000000000" pitchFamily="34" charset="-128"/>
                <a:ea typeface="Hiragino Sans GB W3" panose="020B0300000000000000" pitchFamily="34" charset="-128"/>
              </a:rPr>
              <a:t>角色、任務、職掌之介紹</a:t>
            </a:r>
            <a:endParaRPr lang="en-US" altLang="zh-TW" sz="6000" b="1" kern="100" dirty="0">
              <a:solidFill>
                <a:srgbClr val="C00000"/>
              </a:solidFill>
              <a:effectLst/>
              <a:latin typeface="Hiragino Sans GB W3" panose="020B0300000000000000" pitchFamily="34" charset="-128"/>
              <a:ea typeface="Hiragino Sans GB W3" panose="020B0300000000000000" pitchFamily="34" charset="-128"/>
            </a:endParaRPr>
          </a:p>
          <a:p>
            <a:pPr algn="ctr"/>
            <a:r>
              <a:rPr lang="en-US" altLang="zh-TW" sz="5400" b="1" dirty="0">
                <a:solidFill>
                  <a:srgbClr val="C00000"/>
                </a:solidFill>
              </a:rPr>
              <a:t>2022</a:t>
            </a:r>
            <a:r>
              <a:rPr lang="zh-TW" altLang="zh-TW" sz="5400" b="1" dirty="0">
                <a:solidFill>
                  <a:srgbClr val="C00000"/>
                </a:solidFill>
              </a:rPr>
              <a:t>年安全研究與情報學術研討會</a:t>
            </a:r>
            <a:endParaRPr lang="en-US" altLang="zh-TW" sz="5400" b="1" dirty="0">
              <a:solidFill>
                <a:srgbClr val="C00000"/>
              </a:solidFill>
            </a:endParaRPr>
          </a:p>
          <a:p>
            <a:pPr algn="ctr"/>
            <a:r>
              <a:rPr lang="zh-TW" altLang="zh-TW" sz="4800" b="1" dirty="0">
                <a:solidFill>
                  <a:srgbClr val="C00000"/>
                </a:solidFill>
              </a:rPr>
              <a:t>日期：民國</a:t>
            </a:r>
            <a:r>
              <a:rPr lang="en-US" altLang="zh-TW" sz="4800" b="1" dirty="0">
                <a:solidFill>
                  <a:srgbClr val="C00000"/>
                </a:solidFill>
              </a:rPr>
              <a:t>111</a:t>
            </a:r>
            <a:r>
              <a:rPr lang="zh-TW" altLang="zh-TW" sz="4800" b="1" dirty="0">
                <a:solidFill>
                  <a:srgbClr val="C00000"/>
                </a:solidFill>
              </a:rPr>
              <a:t>年</a:t>
            </a:r>
            <a:r>
              <a:rPr lang="en-US" altLang="zh-TW" sz="4800" b="1" dirty="0">
                <a:solidFill>
                  <a:srgbClr val="C00000"/>
                </a:solidFill>
              </a:rPr>
              <a:t>11</a:t>
            </a:r>
            <a:r>
              <a:rPr lang="zh-TW" altLang="zh-TW" sz="4800" b="1" dirty="0">
                <a:solidFill>
                  <a:srgbClr val="C00000"/>
                </a:solidFill>
              </a:rPr>
              <a:t>月</a:t>
            </a:r>
            <a:r>
              <a:rPr lang="en-US" altLang="zh-TW" sz="4800" b="1" dirty="0">
                <a:solidFill>
                  <a:srgbClr val="C00000"/>
                </a:solidFill>
              </a:rPr>
              <a:t>29</a:t>
            </a:r>
            <a:r>
              <a:rPr lang="zh-TW" altLang="zh-TW" sz="4800" b="1" dirty="0">
                <a:solidFill>
                  <a:srgbClr val="C00000"/>
                </a:solidFill>
              </a:rPr>
              <a:t>日</a:t>
            </a:r>
            <a:r>
              <a:rPr lang="en-US" altLang="zh-TW" sz="4800" b="1" dirty="0">
                <a:solidFill>
                  <a:srgbClr val="C00000"/>
                </a:solidFill>
              </a:rPr>
              <a:t>(</a:t>
            </a:r>
            <a:r>
              <a:rPr lang="zh-TW" altLang="zh-TW" sz="4800" b="1" dirty="0">
                <a:solidFill>
                  <a:srgbClr val="C00000"/>
                </a:solidFill>
              </a:rPr>
              <a:t>星期二</a:t>
            </a:r>
            <a:r>
              <a:rPr lang="en-US" altLang="zh-TW" sz="4800" b="1" dirty="0">
                <a:solidFill>
                  <a:srgbClr val="C00000"/>
                </a:solidFill>
              </a:rPr>
              <a:t>)</a:t>
            </a:r>
            <a:endParaRPr lang="en-US" altLang="zh-TW" sz="8000" b="1" dirty="0">
              <a:solidFill>
                <a:srgbClr val="C00000"/>
              </a:solidFill>
              <a:effectLst/>
              <a:latin typeface="新細明體" panose="02020500000000000000" pitchFamily="18" charset="-120"/>
              <a:ea typeface="標楷體" panose="03000509000000000000" pitchFamily="65" charset="-120"/>
              <a:cs typeface="新細明體" panose="02020500000000000000" pitchFamily="18" charset="-120"/>
            </a:endParaRPr>
          </a:p>
        </p:txBody>
      </p:sp>
      <p:sp>
        <p:nvSpPr>
          <p:cNvPr id="2" name="頁尾版面配置區 1"/>
          <p:cNvSpPr>
            <a:spLocks noGrp="1"/>
          </p:cNvSpPr>
          <p:nvPr>
            <p:ph type="ftr" sz="quarter" idx="11"/>
          </p:nvPr>
        </p:nvSpPr>
        <p:spPr/>
        <p:txBody>
          <a:bodyPr/>
          <a:lstStyle/>
          <a:p>
            <a:endParaRPr lang="zh-CN" altLang="en-US"/>
          </a:p>
        </p:txBody>
      </p:sp>
      <p:sp>
        <p:nvSpPr>
          <p:cNvPr id="5" name="投影片編號版面配置區 4"/>
          <p:cNvSpPr>
            <a:spLocks noGrp="1"/>
          </p:cNvSpPr>
          <p:nvPr>
            <p:ph type="sldNum" sz="quarter" idx="12"/>
          </p:nvPr>
        </p:nvSpPr>
        <p:spPr/>
        <p:txBody>
          <a:bodyPr/>
          <a:lstStyle/>
          <a:p>
            <a:fld id="{DDB12F21-99BD-4F85-A7AE-95BD87BF1130}" type="slidenum">
              <a:rPr lang="zh-CN" altLang="en-US" smtClean="0"/>
              <a:t>1</a:t>
            </a:fld>
            <a:endParaRPr lang="zh-CN" altLang="en-US"/>
          </a:p>
        </p:txBody>
      </p:sp>
    </p:spTree>
    <p:extLst>
      <p:ext uri="{BB962C8B-B14F-4D97-AF65-F5344CB8AC3E}">
        <p14:creationId xmlns:p14="http://schemas.microsoft.com/office/powerpoint/2010/main" val="325226761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8" presetClass="emph" presetSubtype="0" fill="hold" grpId="1" nodeType="withEffect">
                                  <p:stCondLst>
                                    <p:cond delay="1500"/>
                                  </p:stCondLst>
                                  <p:childTnLst>
                                    <p:animRot by="21600000">
                                      <p:cBhvr>
                                        <p:cTn id="9" dur="1750" fill="hold"/>
                                        <p:tgtEl>
                                          <p:spTgt spid="8"/>
                                        </p:tgtEl>
                                        <p:attrNameLst>
                                          <p:attrName>r</p:attrName>
                                        </p:attrNameLst>
                                      </p:cBhvr>
                                    </p:animRot>
                                  </p:childTnLst>
                                </p:cTn>
                              </p:par>
                              <p:par>
                                <p:cTn id="10" presetID="10" presetClass="entr" presetSubtype="0" fill="hold" grpId="0" nodeType="withEffect">
                                  <p:stCondLst>
                                    <p:cond delay="2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8" presetClass="emph" presetSubtype="0" fill="hold" grpId="1" nodeType="withEffect">
                                  <p:stCondLst>
                                    <p:cond delay="2000"/>
                                  </p:stCondLst>
                                  <p:childTnLst>
                                    <p:animRot by="-21600000">
                                      <p:cBhvr>
                                        <p:cTn id="14" dur="1750" fill="hold"/>
                                        <p:tgtEl>
                                          <p:spTgt spid="7"/>
                                        </p:tgtEl>
                                        <p:attrNameLst>
                                          <p:attrName>r</p:attrName>
                                        </p:attrNameLst>
                                      </p:cBhvr>
                                    </p:animRot>
                                  </p:childTnLst>
                                </p:cTn>
                              </p:par>
                              <p:par>
                                <p:cTn id="15" presetID="2" presetClass="entr" presetSubtype="2" fill="hold" nodeType="withEffect">
                                  <p:stCondLst>
                                    <p:cond delay="275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3748367" y="2011598"/>
            <a:ext cx="4713402" cy="4162860"/>
          </a:xfrm>
          <a:prstGeom prst="roundRect">
            <a:avLst>
              <a:gd name="adj" fmla="val 3206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4" name="圆角矩形 13"/>
          <p:cNvSpPr/>
          <p:nvPr/>
        </p:nvSpPr>
        <p:spPr>
          <a:xfrm>
            <a:off x="3494254" y="1787166"/>
            <a:ext cx="5221629" cy="4611724"/>
          </a:xfrm>
          <a:prstGeom prst="roundRect">
            <a:avLst>
              <a:gd name="adj" fmla="val 32066"/>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5" name="圆角矩形 14"/>
          <p:cNvSpPr/>
          <p:nvPr/>
        </p:nvSpPr>
        <p:spPr>
          <a:xfrm>
            <a:off x="1199920" y="-193467"/>
            <a:ext cx="9723209" cy="8587504"/>
          </a:xfrm>
          <a:prstGeom prst="roundRect">
            <a:avLst>
              <a:gd name="adj" fmla="val 32066"/>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7" name="文本框 16"/>
          <p:cNvSpPr txBox="1"/>
          <p:nvPr/>
        </p:nvSpPr>
        <p:spPr>
          <a:xfrm>
            <a:off x="924828" y="1545493"/>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1</a:t>
            </a:r>
            <a:endParaRPr lang="en-US" altLang="zh-CN" sz="9600" dirty="0">
              <a:ea typeface="Microsoft YaHei UI" panose="020B0503020204020204" pitchFamily="34" charset="-122"/>
            </a:endParaRPr>
          </a:p>
        </p:txBody>
      </p:sp>
      <p:sp>
        <p:nvSpPr>
          <p:cNvPr id="21" name="文本框 20"/>
          <p:cNvSpPr txBox="1"/>
          <p:nvPr/>
        </p:nvSpPr>
        <p:spPr>
          <a:xfrm>
            <a:off x="8732637" y="1534287"/>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2</a:t>
            </a:r>
            <a:endParaRPr lang="en-US" altLang="zh-CN" sz="9600" dirty="0">
              <a:ea typeface="Microsoft YaHei UI" panose="020B0503020204020204" pitchFamily="34" charset="-122"/>
            </a:endParaRPr>
          </a:p>
        </p:txBody>
      </p:sp>
      <p:cxnSp>
        <p:nvCxnSpPr>
          <p:cNvPr id="3" name="直接连接符 2"/>
          <p:cNvCxnSpPr/>
          <p:nvPr/>
        </p:nvCxnSpPr>
        <p:spPr>
          <a:xfrm>
            <a:off x="0" y="4089541"/>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99625" y="1505712"/>
            <a:ext cx="0" cy="53903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915568" y="2152033"/>
            <a:ext cx="1349829" cy="1349829"/>
            <a:chOff x="4711697" y="2699656"/>
            <a:chExt cx="1349829" cy="1349829"/>
          </a:xfrm>
        </p:grpSpPr>
        <p:sp>
          <p:nvSpPr>
            <p:cNvPr id="9" name="对角圆角矩形 8"/>
            <p:cNvSpPr/>
            <p:nvPr/>
          </p:nvSpPr>
          <p:spPr>
            <a:xfrm>
              <a:off x="4711697" y="2699656"/>
              <a:ext cx="1349829" cy="1349829"/>
            </a:xfrm>
            <a:prstGeom prst="round2Diag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5136297" y="3115069"/>
              <a:ext cx="505638" cy="505824"/>
            </a:xfrm>
            <a:prstGeom prst="rect">
              <a:avLst/>
            </a:prstGeom>
          </p:spPr>
        </p:pic>
      </p:grpSp>
      <p:grpSp>
        <p:nvGrpSpPr>
          <p:cNvPr id="31" name="组合 30"/>
          <p:cNvGrpSpPr/>
          <p:nvPr/>
        </p:nvGrpSpPr>
        <p:grpSpPr>
          <a:xfrm>
            <a:off x="2017368" y="4891960"/>
            <a:ext cx="1349829" cy="1349829"/>
            <a:chOff x="6148612" y="2699656"/>
            <a:chExt cx="1349829" cy="1349829"/>
          </a:xfrm>
        </p:grpSpPr>
        <p:sp>
          <p:nvSpPr>
            <p:cNvPr id="10" name="对角圆角矩形 9"/>
            <p:cNvSpPr/>
            <p:nvPr/>
          </p:nvSpPr>
          <p:spPr>
            <a:xfrm rot="16200000">
              <a:off x="6148612" y="2699656"/>
              <a:ext cx="1349829" cy="1349829"/>
            </a:xfrm>
            <a:prstGeom prst="round2Diag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6576613" y="3131757"/>
              <a:ext cx="492786" cy="492786"/>
            </a:xfrm>
            <a:prstGeom prst="rect">
              <a:avLst/>
            </a:prstGeom>
          </p:spPr>
        </p:pic>
      </p:grpSp>
      <p:grpSp>
        <p:nvGrpSpPr>
          <p:cNvPr id="32" name="组合 31"/>
          <p:cNvGrpSpPr/>
          <p:nvPr/>
        </p:nvGrpSpPr>
        <p:grpSpPr>
          <a:xfrm>
            <a:off x="9848392" y="4677221"/>
            <a:ext cx="1349829" cy="1349829"/>
            <a:chOff x="6148611" y="4136571"/>
            <a:chExt cx="1349829" cy="1349829"/>
          </a:xfrm>
        </p:grpSpPr>
        <p:sp>
          <p:nvSpPr>
            <p:cNvPr id="11" name="对角圆角矩形 10"/>
            <p:cNvSpPr/>
            <p:nvPr/>
          </p:nvSpPr>
          <p:spPr>
            <a:xfrm>
              <a:off x="6148611" y="4136571"/>
              <a:ext cx="1349829" cy="1349829"/>
            </a:xfrm>
            <a:prstGeom prst="round2Diag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6576613" y="4554225"/>
              <a:ext cx="505120" cy="505825"/>
            </a:xfrm>
            <a:prstGeom prst="rect">
              <a:avLst/>
            </a:prstGeom>
          </p:spPr>
        </p:pic>
      </p:grpSp>
      <p:grpSp>
        <p:nvGrpSpPr>
          <p:cNvPr id="8" name="组合 7"/>
          <p:cNvGrpSpPr/>
          <p:nvPr/>
        </p:nvGrpSpPr>
        <p:grpSpPr>
          <a:xfrm>
            <a:off x="9802157" y="2093544"/>
            <a:ext cx="1349829" cy="1349829"/>
            <a:chOff x="4711696" y="4136571"/>
            <a:chExt cx="1349829" cy="1349829"/>
          </a:xfrm>
        </p:grpSpPr>
        <p:sp>
          <p:nvSpPr>
            <p:cNvPr id="12" name="对角圆角矩形 11"/>
            <p:cNvSpPr/>
            <p:nvPr/>
          </p:nvSpPr>
          <p:spPr>
            <a:xfrm rot="16200000">
              <a:off x="4711696" y="4136571"/>
              <a:ext cx="1349829" cy="1349829"/>
            </a:xfrm>
            <a:prstGeom prst="round2Diag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5144641" y="4554225"/>
              <a:ext cx="511620" cy="505824"/>
            </a:xfrm>
            <a:prstGeom prst="rect">
              <a:avLst/>
            </a:prstGeom>
          </p:spPr>
        </p:pic>
      </p:grpSp>
      <p:sp>
        <p:nvSpPr>
          <p:cNvPr id="7" name="文字方塊 6">
            <a:extLst>
              <a:ext uri="{FF2B5EF4-FFF2-40B4-BE49-F238E27FC236}">
                <a16:creationId xmlns:a16="http://schemas.microsoft.com/office/drawing/2014/main" id="{FE43307F-2F63-EF3F-932E-4BDEF0EECA6E}"/>
              </a:ext>
            </a:extLst>
          </p:cNvPr>
          <p:cNvSpPr txBox="1"/>
          <p:nvPr/>
        </p:nvSpPr>
        <p:spPr>
          <a:xfrm>
            <a:off x="1399661" y="333958"/>
            <a:ext cx="7276302" cy="1200329"/>
          </a:xfrm>
          <a:prstGeom prst="rect">
            <a:avLst/>
          </a:prstGeom>
          <a:noFill/>
        </p:spPr>
        <p:txBody>
          <a:bodyPr wrap="square">
            <a:spAutoFit/>
          </a:bodyPr>
          <a:lstStyle/>
          <a:p>
            <a:r>
              <a:rPr lang="en-US" altLang="zh-TW" sz="3600" b="1" kern="0" spc="75" dirty="0">
                <a:ea typeface="標楷體" panose="03000509000000000000" pitchFamily="65" charset="-120"/>
                <a:cs typeface="新細明體" panose="02020500000000000000" pitchFamily="18" charset="-120"/>
              </a:rPr>
              <a:t>CISA</a:t>
            </a:r>
            <a:r>
              <a:rPr lang="zh-TW" altLang="en-US" sz="3600" b="1" kern="0" spc="75" dirty="0">
                <a:ea typeface="標楷體" panose="03000509000000000000" pitchFamily="65" charset="-120"/>
                <a:cs typeface="新細明體" panose="02020500000000000000" pitchFamily="18" charset="-120"/>
              </a:rPr>
              <a:t>中央執法部門：</a:t>
            </a:r>
            <a:endParaRPr lang="en-US" altLang="zh-TW" sz="3600" b="1" kern="0" spc="75" dirty="0">
              <a:ea typeface="標楷體" panose="03000509000000000000" pitchFamily="65" charset="-120"/>
              <a:cs typeface="新細明體" panose="02020500000000000000" pitchFamily="18" charset="-120"/>
            </a:endParaRPr>
          </a:p>
          <a:p>
            <a:r>
              <a:rPr lang="zh-TW" altLang="en-US" sz="3600" b="1" kern="0" spc="75" dirty="0">
                <a:ea typeface="標楷體" panose="03000509000000000000" pitchFamily="65" charset="-120"/>
                <a:cs typeface="新細明體" panose="02020500000000000000" pitchFamily="18" charset="-120"/>
              </a:rPr>
              <a:t>         </a:t>
            </a:r>
            <a:r>
              <a:rPr lang="en-US" altLang="zh-TW" sz="3600" b="1" kern="0" spc="75" dirty="0">
                <a:ea typeface="標楷體" panose="03000509000000000000" pitchFamily="65" charset="-120"/>
                <a:cs typeface="新細明體" panose="02020500000000000000" pitchFamily="18" charset="-120"/>
              </a:rPr>
              <a:t>1.</a:t>
            </a:r>
            <a:r>
              <a:rPr lang="zh-TW" altLang="en-US" sz="3600" b="1" kern="0" spc="75" dirty="0">
                <a:ea typeface="標楷體" panose="03000509000000000000" pitchFamily="65" charset="-120"/>
                <a:cs typeface="新細明體" panose="02020500000000000000" pitchFamily="18" charset="-120"/>
              </a:rPr>
              <a:t>網路安全部門</a:t>
            </a:r>
            <a:endParaRPr lang="en-US" altLang="zh-TW" sz="3600" b="1" kern="0" spc="75" dirty="0">
              <a:effectLst/>
              <a:ea typeface="標楷體" panose="03000509000000000000" pitchFamily="65" charset="-120"/>
              <a:cs typeface="新細明體" panose="02020500000000000000" pitchFamily="18" charset="-120"/>
            </a:endParaRPr>
          </a:p>
        </p:txBody>
      </p:sp>
      <p:sp>
        <p:nvSpPr>
          <p:cNvPr id="38" name="文字方塊 37">
            <a:extLst>
              <a:ext uri="{FF2B5EF4-FFF2-40B4-BE49-F238E27FC236}">
                <a16:creationId xmlns:a16="http://schemas.microsoft.com/office/drawing/2014/main" id="{66663BFF-7DB8-FC91-D130-4E402E13CE8F}"/>
              </a:ext>
            </a:extLst>
          </p:cNvPr>
          <p:cNvSpPr txBox="1"/>
          <p:nvPr/>
        </p:nvSpPr>
        <p:spPr>
          <a:xfrm>
            <a:off x="6226682" y="2685748"/>
            <a:ext cx="1844990" cy="1015663"/>
          </a:xfrm>
          <a:prstGeom prst="rect">
            <a:avLst/>
          </a:prstGeom>
          <a:noFill/>
        </p:spPr>
        <p:txBody>
          <a:bodyPr wrap="square">
            <a:spAutoFit/>
          </a:bodyPr>
          <a:lstStyle/>
          <a:p>
            <a:r>
              <a:rPr lang="en-US" altLang="zh-TW" sz="2000" b="1" kern="100" dirty="0">
                <a:effectLst/>
                <a:latin typeface="Times New Roman" panose="02020603050405020304" pitchFamily="18" charset="0"/>
                <a:ea typeface="新細明體" panose="02020500000000000000" pitchFamily="18" charset="-120"/>
              </a:rPr>
              <a:t>CISA</a:t>
            </a:r>
            <a:r>
              <a:rPr lang="zh-TW" altLang="zh-TW" sz="2000" b="1" kern="100" dirty="0">
                <a:effectLst/>
                <a:latin typeface="Times New Roman" panose="02020603050405020304" pitchFamily="18" charset="0"/>
                <a:ea typeface="新細明體" panose="02020500000000000000" pitchFamily="18" charset="-120"/>
                <a:cs typeface="Times New Roman" panose="02020603050405020304" pitchFamily="18" charset="0"/>
              </a:rPr>
              <a:t>加強網路空間的安全性、韌性和彈性</a:t>
            </a:r>
            <a:r>
              <a:rPr lang="zh-TW" altLang="zh-TW" sz="2000" b="1" dirty="0">
                <a:effectLst/>
              </a:rPr>
              <a:t> </a:t>
            </a:r>
            <a:endParaRPr lang="zh-TW" altLang="en-US" sz="2000" b="1" dirty="0"/>
          </a:p>
        </p:txBody>
      </p:sp>
      <p:sp>
        <p:nvSpPr>
          <p:cNvPr id="40" name="文字方塊 39">
            <a:extLst>
              <a:ext uri="{FF2B5EF4-FFF2-40B4-BE49-F238E27FC236}">
                <a16:creationId xmlns:a16="http://schemas.microsoft.com/office/drawing/2014/main" id="{DBC21077-D5E5-EBB5-E32D-685C672B4E11}"/>
              </a:ext>
            </a:extLst>
          </p:cNvPr>
          <p:cNvSpPr txBox="1"/>
          <p:nvPr/>
        </p:nvSpPr>
        <p:spPr>
          <a:xfrm>
            <a:off x="4383473" y="4601250"/>
            <a:ext cx="1550193" cy="707886"/>
          </a:xfrm>
          <a:prstGeom prst="rect">
            <a:avLst/>
          </a:prstGeom>
          <a:noFill/>
        </p:spPr>
        <p:txBody>
          <a:bodyPr wrap="square">
            <a:spAutoFit/>
          </a:bodyPr>
          <a:lstStyle/>
          <a:p>
            <a:r>
              <a:rPr lang="en-US" altLang="zh-TW" sz="2000" b="1" kern="100" dirty="0">
                <a:effectLst/>
                <a:latin typeface="Times New Roman" panose="02020603050405020304" pitchFamily="18" charset="0"/>
                <a:ea typeface="新細明體" panose="02020500000000000000" pitchFamily="18" charset="-120"/>
              </a:rPr>
              <a:t>CISA</a:t>
            </a:r>
            <a:r>
              <a:rPr lang="zh-TW" altLang="zh-TW" sz="2000" b="1" kern="100" dirty="0">
                <a:effectLst/>
                <a:latin typeface="Times New Roman" panose="02020603050405020304" pitchFamily="18" charset="0"/>
                <a:ea typeface="新細明體" panose="02020500000000000000" pitchFamily="18" charset="-120"/>
                <a:cs typeface="Times New Roman" panose="02020603050405020304" pitchFamily="18" charset="0"/>
              </a:rPr>
              <a:t>網路安全服務</a:t>
            </a:r>
            <a:r>
              <a:rPr lang="zh-TW" altLang="zh-TW" sz="2000" b="1" dirty="0">
                <a:effectLst/>
              </a:rPr>
              <a:t> </a:t>
            </a:r>
            <a:endParaRPr lang="zh-TW" altLang="en-US" sz="2000" b="1" dirty="0"/>
          </a:p>
        </p:txBody>
      </p:sp>
      <p:sp>
        <p:nvSpPr>
          <p:cNvPr id="42" name="文字方塊 41">
            <a:extLst>
              <a:ext uri="{FF2B5EF4-FFF2-40B4-BE49-F238E27FC236}">
                <a16:creationId xmlns:a16="http://schemas.microsoft.com/office/drawing/2014/main" id="{C3DA84B9-4DEA-2960-0DC9-694F564EEB07}"/>
              </a:ext>
            </a:extLst>
          </p:cNvPr>
          <p:cNvSpPr txBox="1"/>
          <p:nvPr/>
        </p:nvSpPr>
        <p:spPr>
          <a:xfrm>
            <a:off x="6328611" y="4844106"/>
            <a:ext cx="1851597" cy="400110"/>
          </a:xfrm>
          <a:prstGeom prst="rect">
            <a:avLst/>
          </a:prstGeom>
          <a:noFill/>
        </p:spPr>
        <p:txBody>
          <a:bodyPr wrap="square">
            <a:spAutoFit/>
          </a:bodyPr>
          <a:lstStyle/>
          <a:p>
            <a:r>
              <a:rPr lang="zh-TW" altLang="zh-TW" sz="2000" b="1"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網路安全治理</a:t>
            </a:r>
            <a:r>
              <a:rPr lang="zh-TW" altLang="zh-TW" sz="2000" b="1" dirty="0">
                <a:effectLst/>
              </a:rPr>
              <a:t> </a:t>
            </a:r>
            <a:endParaRPr lang="zh-TW" altLang="en-US" sz="2000" b="1" dirty="0"/>
          </a:p>
        </p:txBody>
      </p:sp>
      <p:sp>
        <p:nvSpPr>
          <p:cNvPr id="45" name="文本框 20">
            <a:extLst>
              <a:ext uri="{FF2B5EF4-FFF2-40B4-BE49-F238E27FC236}">
                <a16:creationId xmlns:a16="http://schemas.microsoft.com/office/drawing/2014/main" id="{57BDA90B-3803-4283-0C9D-B9BBBCCF1374}"/>
              </a:ext>
            </a:extLst>
          </p:cNvPr>
          <p:cNvSpPr txBox="1"/>
          <p:nvPr/>
        </p:nvSpPr>
        <p:spPr>
          <a:xfrm>
            <a:off x="798708" y="4142867"/>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3</a:t>
            </a:r>
            <a:endParaRPr lang="en-US" altLang="zh-CN" sz="9600" dirty="0">
              <a:ea typeface="Microsoft YaHei UI" panose="020B0503020204020204" pitchFamily="34" charset="-122"/>
            </a:endParaRPr>
          </a:p>
        </p:txBody>
      </p:sp>
      <p:sp>
        <p:nvSpPr>
          <p:cNvPr id="46" name="文本框 20">
            <a:extLst>
              <a:ext uri="{FF2B5EF4-FFF2-40B4-BE49-F238E27FC236}">
                <a16:creationId xmlns:a16="http://schemas.microsoft.com/office/drawing/2014/main" id="{DB382A37-BCB8-9016-CAD4-E00587463BDD}"/>
              </a:ext>
            </a:extLst>
          </p:cNvPr>
          <p:cNvSpPr txBox="1"/>
          <p:nvPr/>
        </p:nvSpPr>
        <p:spPr>
          <a:xfrm>
            <a:off x="8780168" y="4282506"/>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4</a:t>
            </a:r>
            <a:endParaRPr lang="en-US" altLang="zh-CN" sz="9600" dirty="0">
              <a:ea typeface="Microsoft YaHei UI" panose="020B0503020204020204" pitchFamily="34" charset="-122"/>
            </a:endParaRPr>
          </a:p>
        </p:txBody>
      </p:sp>
      <p:sp>
        <p:nvSpPr>
          <p:cNvPr id="33" name="文字方塊 32">
            <a:extLst>
              <a:ext uri="{FF2B5EF4-FFF2-40B4-BE49-F238E27FC236}">
                <a16:creationId xmlns:a16="http://schemas.microsoft.com/office/drawing/2014/main" id="{931BFF35-AF1E-524B-8042-67CB32F2F932}"/>
              </a:ext>
            </a:extLst>
          </p:cNvPr>
          <p:cNvSpPr txBox="1"/>
          <p:nvPr/>
        </p:nvSpPr>
        <p:spPr>
          <a:xfrm>
            <a:off x="3915326" y="2901053"/>
            <a:ext cx="2120013" cy="646331"/>
          </a:xfrm>
          <a:prstGeom prst="rect">
            <a:avLst/>
          </a:prstGeom>
          <a:noFill/>
        </p:spPr>
        <p:txBody>
          <a:bodyPr wrap="square">
            <a:spAutoFit/>
          </a:bodyPr>
          <a:lstStyle/>
          <a:p>
            <a:pPr algn="ctr"/>
            <a:r>
              <a:rPr lang="en-US" altLang="zh-TW" sz="1800" b="1" kern="100" dirty="0">
                <a:solidFill>
                  <a:srgbClr val="000000"/>
                </a:solidFill>
                <a:effectLst/>
                <a:latin typeface="Times New Roman" panose="02020603050405020304" pitchFamily="18" charset="0"/>
                <a:ea typeface="新細明體" panose="02020500000000000000" pitchFamily="18" charset="-120"/>
              </a:rPr>
              <a:t>Cybersecurity </a:t>
            </a:r>
            <a:r>
              <a:rPr lang="en-US" altLang="zh-TW" b="1" kern="100" dirty="0">
                <a:solidFill>
                  <a:srgbClr val="000000"/>
                </a:solidFill>
                <a:latin typeface="Times New Roman" panose="02020603050405020304" pitchFamily="18" charset="0"/>
                <a:ea typeface="新細明體" panose="02020500000000000000" pitchFamily="18" charset="-120"/>
              </a:rPr>
              <a:t>Division</a:t>
            </a:r>
            <a:r>
              <a:rPr lang="zh-TW" altLang="zh-TW" dirty="0">
                <a:effectLst/>
              </a:rPr>
              <a:t> </a:t>
            </a:r>
            <a:endParaRPr lang="zh-TW" altLang="en-US" dirty="0"/>
          </a:p>
        </p:txBody>
      </p:sp>
      <p:sp>
        <p:nvSpPr>
          <p:cNvPr id="2" name="頁尾版面配置區 1"/>
          <p:cNvSpPr>
            <a:spLocks noGrp="1"/>
          </p:cNvSpPr>
          <p:nvPr>
            <p:ph type="ftr" sz="quarter" idx="11"/>
          </p:nvPr>
        </p:nvSpPr>
        <p:spPr/>
        <p:txBody>
          <a:bodyPr/>
          <a:lstStyle/>
          <a:p>
            <a:endParaRPr lang="zh-CN" altLang="en-US"/>
          </a:p>
        </p:txBody>
      </p:sp>
      <p:sp>
        <p:nvSpPr>
          <p:cNvPr id="4" name="投影片編號版面配置區 3"/>
          <p:cNvSpPr>
            <a:spLocks noGrp="1"/>
          </p:cNvSpPr>
          <p:nvPr>
            <p:ph type="sldNum" sz="quarter" idx="12"/>
          </p:nvPr>
        </p:nvSpPr>
        <p:spPr/>
        <p:txBody>
          <a:bodyPr/>
          <a:lstStyle/>
          <a:p>
            <a:fld id="{DDB12F21-99BD-4F85-A7AE-95BD87BF1130}" type="slidenum">
              <a:rPr lang="zh-CN" altLang="en-US" smtClean="0"/>
              <a:t>10</a:t>
            </a:fld>
            <a:endParaRPr lang="zh-CN" altLang="en-US"/>
          </a:p>
        </p:txBody>
      </p:sp>
    </p:spTree>
    <p:extLst>
      <p:ext uri="{BB962C8B-B14F-4D97-AF65-F5344CB8AC3E}">
        <p14:creationId xmlns:p14="http://schemas.microsoft.com/office/powerpoint/2010/main" val="260400784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ppt_w</p:attrName>
                                        </p:attrNameLst>
                                      </p:cBhvr>
                                      <p:tavLst>
                                        <p:tav tm="0">
                                          <p:val>
                                            <p:fltVal val="0"/>
                                          </p:val>
                                        </p:tav>
                                        <p:tav tm="100000">
                                          <p:val>
                                            <p:strVal val="#ppt_w"/>
                                          </p:val>
                                        </p:tav>
                                      </p:tavLst>
                                    </p:anim>
                                    <p:anim calcmode="lin" valueType="num">
                                      <p:cBhvr>
                                        <p:cTn id="8" dur="750" fill="hold"/>
                                        <p:tgtEl>
                                          <p:spTgt spid="30"/>
                                        </p:tgtEl>
                                        <p:attrNameLst>
                                          <p:attrName>ppt_h</p:attrName>
                                        </p:attrNameLst>
                                      </p:cBhvr>
                                      <p:tavLst>
                                        <p:tav tm="0">
                                          <p:val>
                                            <p:fltVal val="0"/>
                                          </p:val>
                                        </p:tav>
                                        <p:tav tm="100000">
                                          <p:val>
                                            <p:strVal val="#ppt_h"/>
                                          </p:val>
                                        </p:tav>
                                      </p:tavLst>
                                    </p:anim>
                                    <p:animEffect transition="in" filter="fade">
                                      <p:cBhvr>
                                        <p:cTn id="9" dur="750"/>
                                        <p:tgtEl>
                                          <p:spTgt spid="30"/>
                                        </p:tgtEl>
                                      </p:cBhvr>
                                    </p:animEffect>
                                  </p:childTnLst>
                                </p:cTn>
                              </p:par>
                              <p:par>
                                <p:cTn id="10" presetID="53" presetClass="entr" presetSubtype="16" fill="hold" nodeType="withEffect">
                                  <p:stCondLst>
                                    <p:cond delay="500"/>
                                  </p:stCondLst>
                                  <p:childTnLst>
                                    <p:set>
                                      <p:cBhvr>
                                        <p:cTn id="11" dur="1" fill="hold">
                                          <p:stCondLst>
                                            <p:cond delay="0"/>
                                          </p:stCondLst>
                                        </p:cTn>
                                        <p:tgtEl>
                                          <p:spTgt spid="31"/>
                                        </p:tgtEl>
                                        <p:attrNameLst>
                                          <p:attrName>style.visibility</p:attrName>
                                        </p:attrNameLst>
                                      </p:cBhvr>
                                      <p:to>
                                        <p:strVal val="visible"/>
                                      </p:to>
                                    </p:set>
                                    <p:anim calcmode="lin" valueType="num">
                                      <p:cBhvr>
                                        <p:cTn id="12" dur="750" fill="hold"/>
                                        <p:tgtEl>
                                          <p:spTgt spid="31"/>
                                        </p:tgtEl>
                                        <p:attrNameLst>
                                          <p:attrName>ppt_w</p:attrName>
                                        </p:attrNameLst>
                                      </p:cBhvr>
                                      <p:tavLst>
                                        <p:tav tm="0">
                                          <p:val>
                                            <p:fltVal val="0"/>
                                          </p:val>
                                        </p:tav>
                                        <p:tav tm="100000">
                                          <p:val>
                                            <p:strVal val="#ppt_w"/>
                                          </p:val>
                                        </p:tav>
                                      </p:tavLst>
                                    </p:anim>
                                    <p:anim calcmode="lin" valueType="num">
                                      <p:cBhvr>
                                        <p:cTn id="13" dur="750" fill="hold"/>
                                        <p:tgtEl>
                                          <p:spTgt spid="31"/>
                                        </p:tgtEl>
                                        <p:attrNameLst>
                                          <p:attrName>ppt_h</p:attrName>
                                        </p:attrNameLst>
                                      </p:cBhvr>
                                      <p:tavLst>
                                        <p:tav tm="0">
                                          <p:val>
                                            <p:fltVal val="0"/>
                                          </p:val>
                                        </p:tav>
                                        <p:tav tm="100000">
                                          <p:val>
                                            <p:strVal val="#ppt_h"/>
                                          </p:val>
                                        </p:tav>
                                      </p:tavLst>
                                    </p:anim>
                                    <p:animEffect transition="in" filter="fade">
                                      <p:cBhvr>
                                        <p:cTn id="14" dur="750"/>
                                        <p:tgtEl>
                                          <p:spTgt spid="31"/>
                                        </p:tgtEl>
                                      </p:cBhvr>
                                    </p:animEffect>
                                  </p:childTnLst>
                                </p:cTn>
                              </p:par>
                              <p:par>
                                <p:cTn id="15" presetID="53" presetClass="entr" presetSubtype="16" fill="hold" nodeType="withEffect">
                                  <p:stCondLst>
                                    <p:cond delay="7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750" fill="hold"/>
                                        <p:tgtEl>
                                          <p:spTgt spid="32"/>
                                        </p:tgtEl>
                                        <p:attrNameLst>
                                          <p:attrName>ppt_w</p:attrName>
                                        </p:attrNameLst>
                                      </p:cBhvr>
                                      <p:tavLst>
                                        <p:tav tm="0">
                                          <p:val>
                                            <p:fltVal val="0"/>
                                          </p:val>
                                        </p:tav>
                                        <p:tav tm="100000">
                                          <p:val>
                                            <p:strVal val="#ppt_w"/>
                                          </p:val>
                                        </p:tav>
                                      </p:tavLst>
                                    </p:anim>
                                    <p:anim calcmode="lin" valueType="num">
                                      <p:cBhvr>
                                        <p:cTn id="18" dur="750" fill="hold"/>
                                        <p:tgtEl>
                                          <p:spTgt spid="32"/>
                                        </p:tgtEl>
                                        <p:attrNameLst>
                                          <p:attrName>ppt_h</p:attrName>
                                        </p:attrNameLst>
                                      </p:cBhvr>
                                      <p:tavLst>
                                        <p:tav tm="0">
                                          <p:val>
                                            <p:fltVal val="0"/>
                                          </p:val>
                                        </p:tav>
                                        <p:tav tm="100000">
                                          <p:val>
                                            <p:strVal val="#ppt_h"/>
                                          </p:val>
                                        </p:tav>
                                      </p:tavLst>
                                    </p:anim>
                                    <p:animEffect transition="in" filter="fade">
                                      <p:cBhvr>
                                        <p:cTn id="19" dur="750"/>
                                        <p:tgtEl>
                                          <p:spTgt spid="32"/>
                                        </p:tgtEl>
                                      </p:cBhvr>
                                    </p:animEffect>
                                  </p:childTnLst>
                                </p:cTn>
                              </p:par>
                              <p:par>
                                <p:cTn id="20" presetID="53" presetClass="entr" presetSubtype="16" fill="hold" nodeType="withEffect">
                                  <p:stCondLst>
                                    <p:cond delay="100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par>
                                <p:cTn id="25" presetID="16" presetClass="entr" presetSubtype="42" fill="hold"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barn(outHorizontal)">
                                      <p:cBhvr>
                                        <p:cTn id="27" dur="750"/>
                                        <p:tgtEl>
                                          <p:spTgt spid="5"/>
                                        </p:tgtEl>
                                      </p:cBhvr>
                                    </p:animEffect>
                                  </p:childTnLst>
                                </p:cTn>
                              </p:par>
                              <p:par>
                                <p:cTn id="28" presetID="16" presetClass="entr" presetSubtype="37" fill="hold" nodeType="withEffect">
                                  <p:stCondLst>
                                    <p:cond delay="1000"/>
                                  </p:stCondLst>
                                  <p:childTnLst>
                                    <p:set>
                                      <p:cBhvr>
                                        <p:cTn id="29" dur="1" fill="hold">
                                          <p:stCondLst>
                                            <p:cond delay="0"/>
                                          </p:stCondLst>
                                        </p:cTn>
                                        <p:tgtEl>
                                          <p:spTgt spid="3"/>
                                        </p:tgtEl>
                                        <p:attrNameLst>
                                          <p:attrName>style.visibility</p:attrName>
                                        </p:attrNameLst>
                                      </p:cBhvr>
                                      <p:to>
                                        <p:strVal val="visible"/>
                                      </p:to>
                                    </p:set>
                                    <p:animEffect transition="in" filter="barn(outVertical)">
                                      <p:cBhvr>
                                        <p:cTn id="30" dur="1250"/>
                                        <p:tgtEl>
                                          <p:spTgt spid="3"/>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750"/>
                                        <p:tgtEl>
                                          <p:spTgt spid="13"/>
                                        </p:tgtEl>
                                      </p:cBhvr>
                                    </p:animEffect>
                                  </p:childTnLst>
                                </p:cTn>
                              </p:par>
                              <p:par>
                                <p:cTn id="34" presetID="6" presetClass="emph" presetSubtype="0" accel="80000" decel="20000" fill="hold" grpId="1" nodeType="withEffect">
                                  <p:stCondLst>
                                    <p:cond delay="1000"/>
                                  </p:stCondLst>
                                  <p:childTnLst>
                                    <p:animScale>
                                      <p:cBhvr>
                                        <p:cTn id="35" dur="1250" fill="hold"/>
                                        <p:tgtEl>
                                          <p:spTgt spid="13"/>
                                        </p:tgtEl>
                                      </p:cBhvr>
                                      <p:by x="150000" y="150000"/>
                                    </p:animScale>
                                  </p:childTnLst>
                                </p:cTn>
                              </p:par>
                              <p:par>
                                <p:cTn id="36" presetID="6" presetClass="emph" presetSubtype="0" accel="80000" decel="20000" fill="hold" grpId="2" nodeType="withEffect">
                                  <p:stCondLst>
                                    <p:cond delay="2250"/>
                                  </p:stCondLst>
                                  <p:childTnLst>
                                    <p:animScale>
                                      <p:cBhvr>
                                        <p:cTn id="37" dur="1250" fill="hold"/>
                                        <p:tgtEl>
                                          <p:spTgt spid="13"/>
                                        </p:tgtEl>
                                      </p:cBhvr>
                                      <p:by x="66000" y="66000"/>
                                    </p:animScale>
                                  </p:childTnLst>
                                </p:cTn>
                              </p:par>
                              <p:par>
                                <p:cTn id="38" presetID="10" presetClass="entr" presetSubtype="0" fill="hold" grpId="0" nodeType="withEffect">
                                  <p:stCondLst>
                                    <p:cond delay="12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childTnLst>
                                </p:cTn>
                              </p:par>
                              <p:par>
                                <p:cTn id="41" presetID="6" presetClass="emph" presetSubtype="0" accel="80000" decel="20000" fill="hold" grpId="1" nodeType="withEffect">
                                  <p:stCondLst>
                                    <p:cond delay="1500"/>
                                  </p:stCondLst>
                                  <p:childTnLst>
                                    <p:animScale>
                                      <p:cBhvr>
                                        <p:cTn id="42" dur="1250" fill="hold"/>
                                        <p:tgtEl>
                                          <p:spTgt spid="14"/>
                                        </p:tgtEl>
                                      </p:cBhvr>
                                      <p:by x="150000" y="150000"/>
                                    </p:animScale>
                                  </p:childTnLst>
                                </p:cTn>
                              </p:par>
                              <p:par>
                                <p:cTn id="43" presetID="6" presetClass="emph" presetSubtype="0" accel="80000" decel="20000" fill="hold" grpId="2" nodeType="withEffect">
                                  <p:stCondLst>
                                    <p:cond delay="2750"/>
                                  </p:stCondLst>
                                  <p:childTnLst>
                                    <p:animScale>
                                      <p:cBhvr>
                                        <p:cTn id="44" dur="1250" fill="hold"/>
                                        <p:tgtEl>
                                          <p:spTgt spid="14"/>
                                        </p:tgtEl>
                                      </p:cBhvr>
                                      <p:by x="66000" y="66000"/>
                                    </p:animScale>
                                  </p:childTnLst>
                                </p:cTn>
                              </p:par>
                              <p:par>
                                <p:cTn id="45" presetID="10" presetClass="entr" presetSubtype="0" fill="hold" grpId="0" nodeType="withEffect">
                                  <p:stCondLst>
                                    <p:cond delay="15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750"/>
                                        <p:tgtEl>
                                          <p:spTgt spid="15"/>
                                        </p:tgtEl>
                                      </p:cBhvr>
                                    </p:animEffect>
                                  </p:childTnLst>
                                </p:cTn>
                              </p:par>
                              <p:par>
                                <p:cTn id="48" presetID="6" presetClass="emph" presetSubtype="0" accel="80000" decel="20000" fill="hold" grpId="1" nodeType="withEffect">
                                  <p:stCondLst>
                                    <p:cond delay="1750"/>
                                  </p:stCondLst>
                                  <p:childTnLst>
                                    <p:animScale>
                                      <p:cBhvr>
                                        <p:cTn id="49" dur="1250" fill="hold"/>
                                        <p:tgtEl>
                                          <p:spTgt spid="15"/>
                                        </p:tgtEl>
                                      </p:cBhvr>
                                      <p:by x="150000" y="150000"/>
                                    </p:animScale>
                                  </p:childTnLst>
                                </p:cTn>
                              </p:par>
                              <p:par>
                                <p:cTn id="50" presetID="6" presetClass="emph" presetSubtype="0" accel="80000" decel="20000" fill="hold" grpId="2" nodeType="withEffect">
                                  <p:stCondLst>
                                    <p:cond delay="3000"/>
                                  </p:stCondLst>
                                  <p:childTnLst>
                                    <p:animScale>
                                      <p:cBhvr>
                                        <p:cTn id="51" dur="1250" fill="hold"/>
                                        <p:tgtEl>
                                          <p:spTgt spid="15"/>
                                        </p:tgtEl>
                                      </p:cBhvr>
                                      <p:by x="66000" y="66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14" grpId="2" animBg="1"/>
      <p:bldP spid="15" grpId="0" animBg="1"/>
      <p:bldP spid="15" grpId="1" animBg="1"/>
      <p:bldP spid="15"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3748367" y="2011598"/>
            <a:ext cx="4713402" cy="4162860"/>
          </a:xfrm>
          <a:prstGeom prst="roundRect">
            <a:avLst>
              <a:gd name="adj" fmla="val 3206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4" name="圆角矩形 13"/>
          <p:cNvSpPr/>
          <p:nvPr/>
        </p:nvSpPr>
        <p:spPr>
          <a:xfrm>
            <a:off x="3494254" y="1787166"/>
            <a:ext cx="5221629" cy="4611724"/>
          </a:xfrm>
          <a:prstGeom prst="roundRect">
            <a:avLst>
              <a:gd name="adj" fmla="val 32066"/>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5" name="圆角矩形 14"/>
          <p:cNvSpPr/>
          <p:nvPr/>
        </p:nvSpPr>
        <p:spPr>
          <a:xfrm>
            <a:off x="1199920" y="-193467"/>
            <a:ext cx="9723209" cy="8587504"/>
          </a:xfrm>
          <a:prstGeom prst="roundRect">
            <a:avLst>
              <a:gd name="adj" fmla="val 32066"/>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7" name="文本框 16"/>
          <p:cNvSpPr txBox="1"/>
          <p:nvPr/>
        </p:nvSpPr>
        <p:spPr>
          <a:xfrm>
            <a:off x="924828" y="1545493"/>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1</a:t>
            </a:r>
            <a:endParaRPr lang="en-US" altLang="zh-CN" sz="9600" dirty="0">
              <a:ea typeface="Microsoft YaHei UI" panose="020B0503020204020204" pitchFamily="34" charset="-122"/>
            </a:endParaRPr>
          </a:p>
        </p:txBody>
      </p:sp>
      <p:sp>
        <p:nvSpPr>
          <p:cNvPr id="21" name="文本框 20"/>
          <p:cNvSpPr txBox="1"/>
          <p:nvPr/>
        </p:nvSpPr>
        <p:spPr>
          <a:xfrm>
            <a:off x="8732637" y="1534287"/>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2</a:t>
            </a:r>
            <a:endParaRPr lang="en-US" altLang="zh-CN" sz="9600" dirty="0">
              <a:ea typeface="Microsoft YaHei UI" panose="020B0503020204020204" pitchFamily="34" charset="-122"/>
            </a:endParaRPr>
          </a:p>
        </p:txBody>
      </p:sp>
      <p:cxnSp>
        <p:nvCxnSpPr>
          <p:cNvPr id="3" name="直接连接符 2"/>
          <p:cNvCxnSpPr/>
          <p:nvPr/>
        </p:nvCxnSpPr>
        <p:spPr>
          <a:xfrm>
            <a:off x="0" y="4089541"/>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99625" y="1505712"/>
            <a:ext cx="0" cy="53903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915568" y="2152033"/>
            <a:ext cx="1349829" cy="1349829"/>
            <a:chOff x="4711697" y="2699656"/>
            <a:chExt cx="1349829" cy="1349829"/>
          </a:xfrm>
        </p:grpSpPr>
        <p:sp>
          <p:nvSpPr>
            <p:cNvPr id="9" name="对角圆角矩形 8"/>
            <p:cNvSpPr/>
            <p:nvPr/>
          </p:nvSpPr>
          <p:spPr>
            <a:xfrm>
              <a:off x="4711697" y="2699656"/>
              <a:ext cx="1349829" cy="1349829"/>
            </a:xfrm>
            <a:prstGeom prst="round2Diag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5136297" y="3115069"/>
              <a:ext cx="505638" cy="505824"/>
            </a:xfrm>
            <a:prstGeom prst="rect">
              <a:avLst/>
            </a:prstGeom>
          </p:spPr>
        </p:pic>
      </p:grpSp>
      <p:grpSp>
        <p:nvGrpSpPr>
          <p:cNvPr id="31" name="组合 30"/>
          <p:cNvGrpSpPr/>
          <p:nvPr/>
        </p:nvGrpSpPr>
        <p:grpSpPr>
          <a:xfrm>
            <a:off x="2017368" y="4891960"/>
            <a:ext cx="1349829" cy="1349829"/>
            <a:chOff x="6148612" y="2699656"/>
            <a:chExt cx="1349829" cy="1349829"/>
          </a:xfrm>
        </p:grpSpPr>
        <p:sp>
          <p:nvSpPr>
            <p:cNvPr id="10" name="对角圆角矩形 9"/>
            <p:cNvSpPr/>
            <p:nvPr/>
          </p:nvSpPr>
          <p:spPr>
            <a:xfrm rot="16200000">
              <a:off x="6148612" y="2699656"/>
              <a:ext cx="1349829" cy="1349829"/>
            </a:xfrm>
            <a:prstGeom prst="round2Diag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6576613" y="3131757"/>
              <a:ext cx="492786" cy="492786"/>
            </a:xfrm>
            <a:prstGeom prst="rect">
              <a:avLst/>
            </a:prstGeom>
          </p:spPr>
        </p:pic>
      </p:grpSp>
      <p:grpSp>
        <p:nvGrpSpPr>
          <p:cNvPr id="32" name="组合 31"/>
          <p:cNvGrpSpPr/>
          <p:nvPr/>
        </p:nvGrpSpPr>
        <p:grpSpPr>
          <a:xfrm>
            <a:off x="9848392" y="4677221"/>
            <a:ext cx="1349829" cy="1349829"/>
            <a:chOff x="6148611" y="4136571"/>
            <a:chExt cx="1349829" cy="1349829"/>
          </a:xfrm>
        </p:grpSpPr>
        <p:sp>
          <p:nvSpPr>
            <p:cNvPr id="11" name="对角圆角矩形 10"/>
            <p:cNvSpPr/>
            <p:nvPr/>
          </p:nvSpPr>
          <p:spPr>
            <a:xfrm>
              <a:off x="6148611" y="4136571"/>
              <a:ext cx="1349829" cy="1349829"/>
            </a:xfrm>
            <a:prstGeom prst="round2Diag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6576613" y="4554225"/>
              <a:ext cx="505120" cy="505825"/>
            </a:xfrm>
            <a:prstGeom prst="rect">
              <a:avLst/>
            </a:prstGeom>
          </p:spPr>
        </p:pic>
      </p:grpSp>
      <p:grpSp>
        <p:nvGrpSpPr>
          <p:cNvPr id="8" name="组合 7"/>
          <p:cNvGrpSpPr/>
          <p:nvPr/>
        </p:nvGrpSpPr>
        <p:grpSpPr>
          <a:xfrm>
            <a:off x="9802157" y="2093544"/>
            <a:ext cx="1349829" cy="1349829"/>
            <a:chOff x="4711696" y="4136571"/>
            <a:chExt cx="1349829" cy="1349829"/>
          </a:xfrm>
        </p:grpSpPr>
        <p:sp>
          <p:nvSpPr>
            <p:cNvPr id="12" name="对角圆角矩形 11"/>
            <p:cNvSpPr/>
            <p:nvPr/>
          </p:nvSpPr>
          <p:spPr>
            <a:xfrm rot="16200000">
              <a:off x="4711696" y="4136571"/>
              <a:ext cx="1349829" cy="1349829"/>
            </a:xfrm>
            <a:prstGeom prst="round2Diag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5144641" y="4554225"/>
              <a:ext cx="511620" cy="505824"/>
            </a:xfrm>
            <a:prstGeom prst="rect">
              <a:avLst/>
            </a:prstGeom>
          </p:spPr>
        </p:pic>
      </p:grpSp>
      <p:sp>
        <p:nvSpPr>
          <p:cNvPr id="38" name="文字方塊 37">
            <a:extLst>
              <a:ext uri="{FF2B5EF4-FFF2-40B4-BE49-F238E27FC236}">
                <a16:creationId xmlns:a16="http://schemas.microsoft.com/office/drawing/2014/main" id="{66663BFF-7DB8-FC91-D130-4E402E13CE8F}"/>
              </a:ext>
            </a:extLst>
          </p:cNvPr>
          <p:cNvSpPr txBox="1"/>
          <p:nvPr/>
        </p:nvSpPr>
        <p:spPr>
          <a:xfrm>
            <a:off x="4129822" y="2847056"/>
            <a:ext cx="1819524" cy="707886"/>
          </a:xfrm>
          <a:prstGeom prst="rect">
            <a:avLst/>
          </a:prstGeom>
          <a:noFill/>
        </p:spPr>
        <p:txBody>
          <a:bodyPr wrap="square">
            <a:spAutoFit/>
          </a:bodyPr>
          <a:lstStyle/>
          <a:p>
            <a:r>
              <a:rPr lang="en-US" altLang="zh-TW" sz="2000" b="1" kern="100" dirty="0">
                <a:effectLst/>
                <a:latin typeface="Times New Roman" panose="02020603050405020304" pitchFamily="18" charset="0"/>
                <a:ea typeface="新細明體" panose="02020500000000000000" pitchFamily="18" charset="-120"/>
              </a:rPr>
              <a:t>2015</a:t>
            </a:r>
            <a:r>
              <a:rPr lang="zh-TW" altLang="zh-TW" sz="2000" b="1" kern="100" dirty="0">
                <a:effectLst/>
                <a:latin typeface="Times New Roman" panose="02020603050405020304" pitchFamily="18" charset="0"/>
                <a:ea typeface="新細明體" panose="02020500000000000000" pitchFamily="18" charset="-120"/>
                <a:cs typeface="Times New Roman" panose="02020603050405020304" pitchFamily="18" charset="0"/>
              </a:rPr>
              <a:t>年特定行業計畫</a:t>
            </a:r>
            <a:endParaRPr lang="zh-TW" altLang="en-US" sz="2000" b="1" dirty="0"/>
          </a:p>
        </p:txBody>
      </p:sp>
      <p:sp>
        <p:nvSpPr>
          <p:cNvPr id="40" name="文字方塊 39">
            <a:extLst>
              <a:ext uri="{FF2B5EF4-FFF2-40B4-BE49-F238E27FC236}">
                <a16:creationId xmlns:a16="http://schemas.microsoft.com/office/drawing/2014/main" id="{DBC21077-D5E5-EBB5-E32D-685C672B4E11}"/>
              </a:ext>
            </a:extLst>
          </p:cNvPr>
          <p:cNvSpPr txBox="1"/>
          <p:nvPr/>
        </p:nvSpPr>
        <p:spPr>
          <a:xfrm>
            <a:off x="6345273" y="2803744"/>
            <a:ext cx="1786029" cy="923330"/>
          </a:xfrm>
          <a:prstGeom prst="rect">
            <a:avLst/>
          </a:prstGeom>
          <a:noFill/>
        </p:spPr>
        <p:txBody>
          <a:bodyPr wrap="square">
            <a:spAutoFit/>
          </a:bodyPr>
          <a:lstStyle/>
          <a:p>
            <a:pPr algn="ctr"/>
            <a:r>
              <a:rPr lang="en-US" altLang="zh-TW" sz="1800" b="1" kern="100" dirty="0">
                <a:solidFill>
                  <a:srgbClr val="000000"/>
                </a:solidFill>
                <a:effectLst/>
                <a:latin typeface="Times New Roman" panose="02020603050405020304" pitchFamily="18" charset="0"/>
                <a:ea typeface="新細明體" panose="02020500000000000000" pitchFamily="18" charset="-120"/>
              </a:rPr>
              <a:t>Infrastructure Security Division</a:t>
            </a:r>
            <a:endParaRPr lang="zh-TW" altLang="en-US" dirty="0"/>
          </a:p>
        </p:txBody>
      </p:sp>
      <p:sp>
        <p:nvSpPr>
          <p:cNvPr id="42" name="文字方塊 41">
            <a:extLst>
              <a:ext uri="{FF2B5EF4-FFF2-40B4-BE49-F238E27FC236}">
                <a16:creationId xmlns:a16="http://schemas.microsoft.com/office/drawing/2014/main" id="{C3DA84B9-4DEA-2960-0DC9-694F564EEB07}"/>
              </a:ext>
            </a:extLst>
          </p:cNvPr>
          <p:cNvSpPr txBox="1"/>
          <p:nvPr/>
        </p:nvSpPr>
        <p:spPr>
          <a:xfrm>
            <a:off x="4154710" y="4545258"/>
            <a:ext cx="1851597" cy="1015663"/>
          </a:xfrm>
          <a:prstGeom prst="rect">
            <a:avLst/>
          </a:prstGeom>
          <a:noFill/>
        </p:spPr>
        <p:txBody>
          <a:bodyPr wrap="square">
            <a:spAutoFit/>
          </a:bodyPr>
          <a:lstStyle/>
          <a:p>
            <a:r>
              <a:rPr lang="zh-TW" altLang="zh-TW" sz="2000" b="1" kern="100" dirty="0">
                <a:effectLst/>
                <a:latin typeface="Times New Roman" panose="02020603050405020304" pitchFamily="18" charset="0"/>
                <a:ea typeface="新細明體" panose="02020500000000000000" pitchFamily="18" charset="-120"/>
                <a:cs typeface="Times New Roman" panose="02020603050405020304" pitchFamily="18" charset="0"/>
              </a:rPr>
              <a:t>建立</a:t>
            </a:r>
            <a:r>
              <a:rPr lang="en-US" altLang="zh-TW" sz="2000" b="1" kern="100" dirty="0">
                <a:effectLst/>
                <a:latin typeface="Times New Roman" panose="02020603050405020304" pitchFamily="18" charset="0"/>
                <a:ea typeface="新細明體" panose="02020500000000000000" pitchFamily="18" charset="-120"/>
              </a:rPr>
              <a:t>2022</a:t>
            </a:r>
            <a:r>
              <a:rPr lang="zh-TW" altLang="zh-TW" sz="2000" b="1" kern="100" dirty="0">
                <a:effectLst/>
                <a:latin typeface="Times New Roman" panose="02020603050405020304" pitchFamily="18" charset="0"/>
                <a:ea typeface="新細明體" panose="02020500000000000000" pitchFamily="18" charset="-120"/>
                <a:cs typeface="Times New Roman" panose="02020603050405020304" pitchFamily="18" charset="0"/>
              </a:rPr>
              <a:t>年重大關鍵基礎設施安全月</a:t>
            </a:r>
            <a:endParaRPr lang="zh-TW" altLang="en-US" sz="2000" b="1" dirty="0"/>
          </a:p>
        </p:txBody>
      </p:sp>
      <p:sp>
        <p:nvSpPr>
          <p:cNvPr id="44" name="文字方塊 43">
            <a:extLst>
              <a:ext uri="{FF2B5EF4-FFF2-40B4-BE49-F238E27FC236}">
                <a16:creationId xmlns:a16="http://schemas.microsoft.com/office/drawing/2014/main" id="{B8588600-B2A7-C737-A93F-B2EEC8F76940}"/>
              </a:ext>
            </a:extLst>
          </p:cNvPr>
          <p:cNvSpPr txBox="1"/>
          <p:nvPr/>
        </p:nvSpPr>
        <p:spPr>
          <a:xfrm>
            <a:off x="6357047" y="4708860"/>
            <a:ext cx="1851597" cy="707886"/>
          </a:xfrm>
          <a:prstGeom prst="rect">
            <a:avLst/>
          </a:prstGeom>
          <a:noFill/>
        </p:spPr>
        <p:txBody>
          <a:bodyPr wrap="square">
            <a:spAutoFit/>
          </a:bodyPr>
          <a:lstStyle/>
          <a:p>
            <a:r>
              <a:rPr lang="zh-TW" altLang="zh-TW" sz="2000" b="1" kern="100" dirty="0">
                <a:effectLst/>
                <a:latin typeface="Times New Roman" panose="02020603050405020304" pitchFamily="18" charset="0"/>
                <a:ea typeface="新細明體" panose="02020500000000000000" pitchFamily="18" charset="-120"/>
                <a:cs typeface="Times New Roman" panose="02020603050405020304" pitchFamily="18" charset="0"/>
              </a:rPr>
              <a:t>重大關鍵基礎設施漏洞評估</a:t>
            </a:r>
            <a:endParaRPr lang="zh-TW" altLang="en-US" sz="2000" b="1" dirty="0"/>
          </a:p>
        </p:txBody>
      </p:sp>
      <p:sp>
        <p:nvSpPr>
          <p:cNvPr id="45" name="文本框 20">
            <a:extLst>
              <a:ext uri="{FF2B5EF4-FFF2-40B4-BE49-F238E27FC236}">
                <a16:creationId xmlns:a16="http://schemas.microsoft.com/office/drawing/2014/main" id="{57BDA90B-3803-4283-0C9D-B9BBBCCF1374}"/>
              </a:ext>
            </a:extLst>
          </p:cNvPr>
          <p:cNvSpPr txBox="1"/>
          <p:nvPr/>
        </p:nvSpPr>
        <p:spPr>
          <a:xfrm>
            <a:off x="798708" y="4142867"/>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3</a:t>
            </a:r>
            <a:endParaRPr lang="en-US" altLang="zh-CN" sz="9600" dirty="0">
              <a:ea typeface="Microsoft YaHei UI" panose="020B0503020204020204" pitchFamily="34" charset="-122"/>
            </a:endParaRPr>
          </a:p>
        </p:txBody>
      </p:sp>
      <p:sp>
        <p:nvSpPr>
          <p:cNvPr id="46" name="文本框 20">
            <a:extLst>
              <a:ext uri="{FF2B5EF4-FFF2-40B4-BE49-F238E27FC236}">
                <a16:creationId xmlns:a16="http://schemas.microsoft.com/office/drawing/2014/main" id="{DB382A37-BCB8-9016-CAD4-E00587463BDD}"/>
              </a:ext>
            </a:extLst>
          </p:cNvPr>
          <p:cNvSpPr txBox="1"/>
          <p:nvPr/>
        </p:nvSpPr>
        <p:spPr>
          <a:xfrm>
            <a:off x="8780168" y="4282506"/>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4</a:t>
            </a:r>
            <a:endParaRPr lang="en-US" altLang="zh-CN" sz="9600" dirty="0">
              <a:ea typeface="Microsoft YaHei UI" panose="020B0503020204020204" pitchFamily="34" charset="-122"/>
            </a:endParaRPr>
          </a:p>
        </p:txBody>
      </p:sp>
      <p:sp>
        <p:nvSpPr>
          <p:cNvPr id="33" name="文字方塊 32">
            <a:extLst>
              <a:ext uri="{FF2B5EF4-FFF2-40B4-BE49-F238E27FC236}">
                <a16:creationId xmlns:a16="http://schemas.microsoft.com/office/drawing/2014/main" id="{33A53FAA-126C-5742-9C86-8DEA11D6CA79}"/>
              </a:ext>
            </a:extLst>
          </p:cNvPr>
          <p:cNvSpPr txBox="1"/>
          <p:nvPr/>
        </p:nvSpPr>
        <p:spPr>
          <a:xfrm>
            <a:off x="856375" y="364976"/>
            <a:ext cx="7276302" cy="1200329"/>
          </a:xfrm>
          <a:prstGeom prst="rect">
            <a:avLst/>
          </a:prstGeom>
          <a:noFill/>
        </p:spPr>
        <p:txBody>
          <a:bodyPr wrap="square">
            <a:spAutoFit/>
          </a:bodyPr>
          <a:lstStyle/>
          <a:p>
            <a:r>
              <a:rPr lang="en-US" altLang="zh-TW" sz="3600" b="1" kern="0" spc="75" dirty="0">
                <a:ea typeface="標楷體" panose="03000509000000000000" pitchFamily="65" charset="-120"/>
                <a:cs typeface="新細明體" panose="02020500000000000000" pitchFamily="18" charset="-120"/>
              </a:rPr>
              <a:t>CISA</a:t>
            </a:r>
            <a:r>
              <a:rPr lang="zh-TW" altLang="en-US" sz="3600" b="1" kern="0" spc="75" dirty="0">
                <a:ea typeface="標楷體" panose="03000509000000000000" pitchFamily="65" charset="-120"/>
                <a:cs typeface="新細明體" panose="02020500000000000000" pitchFamily="18" charset="-120"/>
              </a:rPr>
              <a:t>中央執法部門：</a:t>
            </a:r>
            <a:endParaRPr lang="en-US" altLang="zh-TW" sz="3600" b="1" kern="0" spc="75" dirty="0">
              <a:ea typeface="標楷體" panose="03000509000000000000" pitchFamily="65" charset="-120"/>
              <a:cs typeface="新細明體" panose="02020500000000000000" pitchFamily="18" charset="-120"/>
            </a:endParaRPr>
          </a:p>
          <a:p>
            <a:r>
              <a:rPr lang="zh-TW" altLang="en-US" sz="3600" b="1" kern="0" spc="75" dirty="0">
                <a:ea typeface="標楷體" panose="03000509000000000000" pitchFamily="65" charset="-120"/>
                <a:cs typeface="新細明體" panose="02020500000000000000" pitchFamily="18" charset="-120"/>
              </a:rPr>
              <a:t>       </a:t>
            </a:r>
            <a:r>
              <a:rPr lang="en-US" altLang="zh-TW" sz="3600" b="1" kern="0" spc="75" dirty="0">
                <a:ea typeface="標楷體" panose="03000509000000000000" pitchFamily="65" charset="-120"/>
                <a:cs typeface="新細明體" panose="02020500000000000000" pitchFamily="18" charset="-120"/>
              </a:rPr>
              <a:t>2.</a:t>
            </a:r>
            <a:r>
              <a:rPr lang="zh-TW" altLang="en-US" sz="3600" b="1" kern="0" spc="75" dirty="0">
                <a:ea typeface="標楷體" panose="03000509000000000000" pitchFamily="65" charset="-120"/>
                <a:cs typeface="新細明體" panose="02020500000000000000" pitchFamily="18" charset="-120"/>
              </a:rPr>
              <a:t>基礎設施安全部門</a:t>
            </a:r>
            <a:endParaRPr lang="en-US" altLang="zh-TW" sz="3600" b="1" kern="0" spc="75" dirty="0">
              <a:effectLst/>
              <a:ea typeface="標楷體" panose="03000509000000000000" pitchFamily="65" charset="-120"/>
              <a:cs typeface="新細明體" panose="02020500000000000000" pitchFamily="18" charset="-120"/>
            </a:endParaRPr>
          </a:p>
        </p:txBody>
      </p:sp>
      <p:sp>
        <p:nvSpPr>
          <p:cNvPr id="2" name="頁尾版面配置區 1"/>
          <p:cNvSpPr>
            <a:spLocks noGrp="1"/>
          </p:cNvSpPr>
          <p:nvPr>
            <p:ph type="ftr" sz="quarter" idx="11"/>
          </p:nvPr>
        </p:nvSpPr>
        <p:spPr/>
        <p:txBody>
          <a:bodyPr/>
          <a:lstStyle/>
          <a:p>
            <a:endParaRPr lang="zh-CN" altLang="en-US"/>
          </a:p>
        </p:txBody>
      </p:sp>
      <p:sp>
        <p:nvSpPr>
          <p:cNvPr id="4" name="投影片編號版面配置區 3"/>
          <p:cNvSpPr>
            <a:spLocks noGrp="1"/>
          </p:cNvSpPr>
          <p:nvPr>
            <p:ph type="sldNum" sz="quarter" idx="12"/>
          </p:nvPr>
        </p:nvSpPr>
        <p:spPr/>
        <p:txBody>
          <a:bodyPr/>
          <a:lstStyle/>
          <a:p>
            <a:fld id="{DDB12F21-99BD-4F85-A7AE-95BD87BF1130}" type="slidenum">
              <a:rPr lang="zh-CN" altLang="en-US" smtClean="0"/>
              <a:t>11</a:t>
            </a:fld>
            <a:endParaRPr lang="zh-CN" altLang="en-US"/>
          </a:p>
        </p:txBody>
      </p:sp>
    </p:spTree>
    <p:extLst>
      <p:ext uri="{BB962C8B-B14F-4D97-AF65-F5344CB8AC3E}">
        <p14:creationId xmlns:p14="http://schemas.microsoft.com/office/powerpoint/2010/main" val="91875525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ppt_w</p:attrName>
                                        </p:attrNameLst>
                                      </p:cBhvr>
                                      <p:tavLst>
                                        <p:tav tm="0">
                                          <p:val>
                                            <p:fltVal val="0"/>
                                          </p:val>
                                        </p:tav>
                                        <p:tav tm="100000">
                                          <p:val>
                                            <p:strVal val="#ppt_w"/>
                                          </p:val>
                                        </p:tav>
                                      </p:tavLst>
                                    </p:anim>
                                    <p:anim calcmode="lin" valueType="num">
                                      <p:cBhvr>
                                        <p:cTn id="8" dur="750" fill="hold"/>
                                        <p:tgtEl>
                                          <p:spTgt spid="30"/>
                                        </p:tgtEl>
                                        <p:attrNameLst>
                                          <p:attrName>ppt_h</p:attrName>
                                        </p:attrNameLst>
                                      </p:cBhvr>
                                      <p:tavLst>
                                        <p:tav tm="0">
                                          <p:val>
                                            <p:fltVal val="0"/>
                                          </p:val>
                                        </p:tav>
                                        <p:tav tm="100000">
                                          <p:val>
                                            <p:strVal val="#ppt_h"/>
                                          </p:val>
                                        </p:tav>
                                      </p:tavLst>
                                    </p:anim>
                                    <p:animEffect transition="in" filter="fade">
                                      <p:cBhvr>
                                        <p:cTn id="9" dur="750"/>
                                        <p:tgtEl>
                                          <p:spTgt spid="30"/>
                                        </p:tgtEl>
                                      </p:cBhvr>
                                    </p:animEffect>
                                  </p:childTnLst>
                                </p:cTn>
                              </p:par>
                              <p:par>
                                <p:cTn id="10" presetID="53" presetClass="entr" presetSubtype="16" fill="hold" nodeType="withEffect">
                                  <p:stCondLst>
                                    <p:cond delay="500"/>
                                  </p:stCondLst>
                                  <p:childTnLst>
                                    <p:set>
                                      <p:cBhvr>
                                        <p:cTn id="11" dur="1" fill="hold">
                                          <p:stCondLst>
                                            <p:cond delay="0"/>
                                          </p:stCondLst>
                                        </p:cTn>
                                        <p:tgtEl>
                                          <p:spTgt spid="31"/>
                                        </p:tgtEl>
                                        <p:attrNameLst>
                                          <p:attrName>style.visibility</p:attrName>
                                        </p:attrNameLst>
                                      </p:cBhvr>
                                      <p:to>
                                        <p:strVal val="visible"/>
                                      </p:to>
                                    </p:set>
                                    <p:anim calcmode="lin" valueType="num">
                                      <p:cBhvr>
                                        <p:cTn id="12" dur="750" fill="hold"/>
                                        <p:tgtEl>
                                          <p:spTgt spid="31"/>
                                        </p:tgtEl>
                                        <p:attrNameLst>
                                          <p:attrName>ppt_w</p:attrName>
                                        </p:attrNameLst>
                                      </p:cBhvr>
                                      <p:tavLst>
                                        <p:tav tm="0">
                                          <p:val>
                                            <p:fltVal val="0"/>
                                          </p:val>
                                        </p:tav>
                                        <p:tav tm="100000">
                                          <p:val>
                                            <p:strVal val="#ppt_w"/>
                                          </p:val>
                                        </p:tav>
                                      </p:tavLst>
                                    </p:anim>
                                    <p:anim calcmode="lin" valueType="num">
                                      <p:cBhvr>
                                        <p:cTn id="13" dur="750" fill="hold"/>
                                        <p:tgtEl>
                                          <p:spTgt spid="31"/>
                                        </p:tgtEl>
                                        <p:attrNameLst>
                                          <p:attrName>ppt_h</p:attrName>
                                        </p:attrNameLst>
                                      </p:cBhvr>
                                      <p:tavLst>
                                        <p:tav tm="0">
                                          <p:val>
                                            <p:fltVal val="0"/>
                                          </p:val>
                                        </p:tav>
                                        <p:tav tm="100000">
                                          <p:val>
                                            <p:strVal val="#ppt_h"/>
                                          </p:val>
                                        </p:tav>
                                      </p:tavLst>
                                    </p:anim>
                                    <p:animEffect transition="in" filter="fade">
                                      <p:cBhvr>
                                        <p:cTn id="14" dur="750"/>
                                        <p:tgtEl>
                                          <p:spTgt spid="31"/>
                                        </p:tgtEl>
                                      </p:cBhvr>
                                    </p:animEffect>
                                  </p:childTnLst>
                                </p:cTn>
                              </p:par>
                              <p:par>
                                <p:cTn id="15" presetID="53" presetClass="entr" presetSubtype="16" fill="hold" nodeType="withEffect">
                                  <p:stCondLst>
                                    <p:cond delay="7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750" fill="hold"/>
                                        <p:tgtEl>
                                          <p:spTgt spid="32"/>
                                        </p:tgtEl>
                                        <p:attrNameLst>
                                          <p:attrName>ppt_w</p:attrName>
                                        </p:attrNameLst>
                                      </p:cBhvr>
                                      <p:tavLst>
                                        <p:tav tm="0">
                                          <p:val>
                                            <p:fltVal val="0"/>
                                          </p:val>
                                        </p:tav>
                                        <p:tav tm="100000">
                                          <p:val>
                                            <p:strVal val="#ppt_w"/>
                                          </p:val>
                                        </p:tav>
                                      </p:tavLst>
                                    </p:anim>
                                    <p:anim calcmode="lin" valueType="num">
                                      <p:cBhvr>
                                        <p:cTn id="18" dur="750" fill="hold"/>
                                        <p:tgtEl>
                                          <p:spTgt spid="32"/>
                                        </p:tgtEl>
                                        <p:attrNameLst>
                                          <p:attrName>ppt_h</p:attrName>
                                        </p:attrNameLst>
                                      </p:cBhvr>
                                      <p:tavLst>
                                        <p:tav tm="0">
                                          <p:val>
                                            <p:fltVal val="0"/>
                                          </p:val>
                                        </p:tav>
                                        <p:tav tm="100000">
                                          <p:val>
                                            <p:strVal val="#ppt_h"/>
                                          </p:val>
                                        </p:tav>
                                      </p:tavLst>
                                    </p:anim>
                                    <p:animEffect transition="in" filter="fade">
                                      <p:cBhvr>
                                        <p:cTn id="19" dur="750"/>
                                        <p:tgtEl>
                                          <p:spTgt spid="32"/>
                                        </p:tgtEl>
                                      </p:cBhvr>
                                    </p:animEffect>
                                  </p:childTnLst>
                                </p:cTn>
                              </p:par>
                              <p:par>
                                <p:cTn id="20" presetID="53" presetClass="entr" presetSubtype="16" fill="hold" nodeType="withEffect">
                                  <p:stCondLst>
                                    <p:cond delay="100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par>
                                <p:cTn id="25" presetID="16" presetClass="entr" presetSubtype="42" fill="hold"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barn(outHorizontal)">
                                      <p:cBhvr>
                                        <p:cTn id="27" dur="750"/>
                                        <p:tgtEl>
                                          <p:spTgt spid="5"/>
                                        </p:tgtEl>
                                      </p:cBhvr>
                                    </p:animEffect>
                                  </p:childTnLst>
                                </p:cTn>
                              </p:par>
                              <p:par>
                                <p:cTn id="28" presetID="16" presetClass="entr" presetSubtype="37" fill="hold" nodeType="withEffect">
                                  <p:stCondLst>
                                    <p:cond delay="1000"/>
                                  </p:stCondLst>
                                  <p:childTnLst>
                                    <p:set>
                                      <p:cBhvr>
                                        <p:cTn id="29" dur="1" fill="hold">
                                          <p:stCondLst>
                                            <p:cond delay="0"/>
                                          </p:stCondLst>
                                        </p:cTn>
                                        <p:tgtEl>
                                          <p:spTgt spid="3"/>
                                        </p:tgtEl>
                                        <p:attrNameLst>
                                          <p:attrName>style.visibility</p:attrName>
                                        </p:attrNameLst>
                                      </p:cBhvr>
                                      <p:to>
                                        <p:strVal val="visible"/>
                                      </p:to>
                                    </p:set>
                                    <p:animEffect transition="in" filter="barn(outVertical)">
                                      <p:cBhvr>
                                        <p:cTn id="30" dur="1250"/>
                                        <p:tgtEl>
                                          <p:spTgt spid="3"/>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750"/>
                                        <p:tgtEl>
                                          <p:spTgt spid="13"/>
                                        </p:tgtEl>
                                      </p:cBhvr>
                                    </p:animEffect>
                                  </p:childTnLst>
                                </p:cTn>
                              </p:par>
                              <p:par>
                                <p:cTn id="34" presetID="6" presetClass="emph" presetSubtype="0" accel="80000" decel="20000" fill="hold" grpId="1" nodeType="withEffect">
                                  <p:stCondLst>
                                    <p:cond delay="1000"/>
                                  </p:stCondLst>
                                  <p:childTnLst>
                                    <p:animScale>
                                      <p:cBhvr>
                                        <p:cTn id="35" dur="1250" fill="hold"/>
                                        <p:tgtEl>
                                          <p:spTgt spid="13"/>
                                        </p:tgtEl>
                                      </p:cBhvr>
                                      <p:by x="150000" y="150000"/>
                                    </p:animScale>
                                  </p:childTnLst>
                                </p:cTn>
                              </p:par>
                              <p:par>
                                <p:cTn id="36" presetID="6" presetClass="emph" presetSubtype="0" accel="80000" decel="20000" fill="hold" grpId="2" nodeType="withEffect">
                                  <p:stCondLst>
                                    <p:cond delay="2250"/>
                                  </p:stCondLst>
                                  <p:childTnLst>
                                    <p:animScale>
                                      <p:cBhvr>
                                        <p:cTn id="37" dur="1250" fill="hold"/>
                                        <p:tgtEl>
                                          <p:spTgt spid="13"/>
                                        </p:tgtEl>
                                      </p:cBhvr>
                                      <p:by x="66000" y="66000"/>
                                    </p:animScale>
                                  </p:childTnLst>
                                </p:cTn>
                              </p:par>
                              <p:par>
                                <p:cTn id="38" presetID="10" presetClass="entr" presetSubtype="0" fill="hold" grpId="0" nodeType="withEffect">
                                  <p:stCondLst>
                                    <p:cond delay="12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childTnLst>
                                </p:cTn>
                              </p:par>
                              <p:par>
                                <p:cTn id="41" presetID="6" presetClass="emph" presetSubtype="0" accel="80000" decel="20000" fill="hold" grpId="1" nodeType="withEffect">
                                  <p:stCondLst>
                                    <p:cond delay="1500"/>
                                  </p:stCondLst>
                                  <p:childTnLst>
                                    <p:animScale>
                                      <p:cBhvr>
                                        <p:cTn id="42" dur="1250" fill="hold"/>
                                        <p:tgtEl>
                                          <p:spTgt spid="14"/>
                                        </p:tgtEl>
                                      </p:cBhvr>
                                      <p:by x="150000" y="150000"/>
                                    </p:animScale>
                                  </p:childTnLst>
                                </p:cTn>
                              </p:par>
                              <p:par>
                                <p:cTn id="43" presetID="6" presetClass="emph" presetSubtype="0" accel="80000" decel="20000" fill="hold" grpId="2" nodeType="withEffect">
                                  <p:stCondLst>
                                    <p:cond delay="2750"/>
                                  </p:stCondLst>
                                  <p:childTnLst>
                                    <p:animScale>
                                      <p:cBhvr>
                                        <p:cTn id="44" dur="1250" fill="hold"/>
                                        <p:tgtEl>
                                          <p:spTgt spid="14"/>
                                        </p:tgtEl>
                                      </p:cBhvr>
                                      <p:by x="66000" y="66000"/>
                                    </p:animScale>
                                  </p:childTnLst>
                                </p:cTn>
                              </p:par>
                              <p:par>
                                <p:cTn id="45" presetID="10" presetClass="entr" presetSubtype="0" fill="hold" grpId="0" nodeType="withEffect">
                                  <p:stCondLst>
                                    <p:cond delay="15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750"/>
                                        <p:tgtEl>
                                          <p:spTgt spid="15"/>
                                        </p:tgtEl>
                                      </p:cBhvr>
                                    </p:animEffect>
                                  </p:childTnLst>
                                </p:cTn>
                              </p:par>
                              <p:par>
                                <p:cTn id="48" presetID="6" presetClass="emph" presetSubtype="0" accel="80000" decel="20000" fill="hold" grpId="1" nodeType="withEffect">
                                  <p:stCondLst>
                                    <p:cond delay="1750"/>
                                  </p:stCondLst>
                                  <p:childTnLst>
                                    <p:animScale>
                                      <p:cBhvr>
                                        <p:cTn id="49" dur="1250" fill="hold"/>
                                        <p:tgtEl>
                                          <p:spTgt spid="15"/>
                                        </p:tgtEl>
                                      </p:cBhvr>
                                      <p:by x="150000" y="150000"/>
                                    </p:animScale>
                                  </p:childTnLst>
                                </p:cTn>
                              </p:par>
                              <p:par>
                                <p:cTn id="50" presetID="6" presetClass="emph" presetSubtype="0" accel="80000" decel="20000" fill="hold" grpId="2" nodeType="withEffect">
                                  <p:stCondLst>
                                    <p:cond delay="3000"/>
                                  </p:stCondLst>
                                  <p:childTnLst>
                                    <p:animScale>
                                      <p:cBhvr>
                                        <p:cTn id="51" dur="1250" fill="hold"/>
                                        <p:tgtEl>
                                          <p:spTgt spid="15"/>
                                        </p:tgtEl>
                                      </p:cBhvr>
                                      <p:by x="66000" y="66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14" grpId="2" animBg="1"/>
      <p:bldP spid="15" grpId="0" animBg="1"/>
      <p:bldP spid="15" grpId="1" animBg="1"/>
      <p:bldP spid="1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3748367" y="2011598"/>
            <a:ext cx="4713402" cy="4162860"/>
          </a:xfrm>
          <a:prstGeom prst="roundRect">
            <a:avLst>
              <a:gd name="adj" fmla="val 3206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4" name="圆角矩形 13"/>
          <p:cNvSpPr/>
          <p:nvPr/>
        </p:nvSpPr>
        <p:spPr>
          <a:xfrm>
            <a:off x="3494254" y="1787166"/>
            <a:ext cx="5221629" cy="4611724"/>
          </a:xfrm>
          <a:prstGeom prst="roundRect">
            <a:avLst>
              <a:gd name="adj" fmla="val 32066"/>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5" name="圆角矩形 14"/>
          <p:cNvSpPr/>
          <p:nvPr/>
        </p:nvSpPr>
        <p:spPr>
          <a:xfrm>
            <a:off x="1199920" y="-193467"/>
            <a:ext cx="9723209" cy="8587504"/>
          </a:xfrm>
          <a:prstGeom prst="roundRect">
            <a:avLst>
              <a:gd name="adj" fmla="val 32066"/>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7" name="文本框 16"/>
          <p:cNvSpPr txBox="1"/>
          <p:nvPr/>
        </p:nvSpPr>
        <p:spPr>
          <a:xfrm>
            <a:off x="924828" y="1545493"/>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1</a:t>
            </a:r>
            <a:endParaRPr lang="en-US" altLang="zh-CN" sz="9600" dirty="0">
              <a:ea typeface="Microsoft YaHei UI" panose="020B0503020204020204" pitchFamily="34" charset="-122"/>
            </a:endParaRPr>
          </a:p>
        </p:txBody>
      </p:sp>
      <p:sp>
        <p:nvSpPr>
          <p:cNvPr id="21" name="文本框 20"/>
          <p:cNvSpPr txBox="1"/>
          <p:nvPr/>
        </p:nvSpPr>
        <p:spPr>
          <a:xfrm>
            <a:off x="8732637" y="1534287"/>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2</a:t>
            </a:r>
            <a:endParaRPr lang="en-US" altLang="zh-CN" sz="9600" dirty="0">
              <a:ea typeface="Microsoft YaHei UI" panose="020B0503020204020204" pitchFamily="34" charset="-122"/>
            </a:endParaRPr>
          </a:p>
        </p:txBody>
      </p:sp>
      <p:cxnSp>
        <p:nvCxnSpPr>
          <p:cNvPr id="3" name="直接连接符 2"/>
          <p:cNvCxnSpPr/>
          <p:nvPr/>
        </p:nvCxnSpPr>
        <p:spPr>
          <a:xfrm>
            <a:off x="0" y="4089541"/>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99625" y="1505712"/>
            <a:ext cx="0" cy="53903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915568" y="2152033"/>
            <a:ext cx="1349829" cy="1349829"/>
            <a:chOff x="4711697" y="2699656"/>
            <a:chExt cx="1349829" cy="1349829"/>
          </a:xfrm>
        </p:grpSpPr>
        <p:sp>
          <p:nvSpPr>
            <p:cNvPr id="9" name="对角圆角矩形 8"/>
            <p:cNvSpPr/>
            <p:nvPr/>
          </p:nvSpPr>
          <p:spPr>
            <a:xfrm>
              <a:off x="4711697" y="2699656"/>
              <a:ext cx="1349829" cy="1349829"/>
            </a:xfrm>
            <a:prstGeom prst="round2Diag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5136297" y="3115069"/>
              <a:ext cx="505638" cy="505824"/>
            </a:xfrm>
            <a:prstGeom prst="rect">
              <a:avLst/>
            </a:prstGeom>
          </p:spPr>
        </p:pic>
      </p:grpSp>
      <p:grpSp>
        <p:nvGrpSpPr>
          <p:cNvPr id="31" name="组合 30"/>
          <p:cNvGrpSpPr/>
          <p:nvPr/>
        </p:nvGrpSpPr>
        <p:grpSpPr>
          <a:xfrm>
            <a:off x="2017368" y="4891960"/>
            <a:ext cx="1349829" cy="1349829"/>
            <a:chOff x="6148612" y="2699656"/>
            <a:chExt cx="1349829" cy="1349829"/>
          </a:xfrm>
        </p:grpSpPr>
        <p:sp>
          <p:nvSpPr>
            <p:cNvPr id="10" name="对角圆角矩形 9"/>
            <p:cNvSpPr/>
            <p:nvPr/>
          </p:nvSpPr>
          <p:spPr>
            <a:xfrm rot="16200000">
              <a:off x="6148612" y="2699656"/>
              <a:ext cx="1349829" cy="1349829"/>
            </a:xfrm>
            <a:prstGeom prst="round2Diag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6576613" y="3131757"/>
              <a:ext cx="492786" cy="492786"/>
            </a:xfrm>
            <a:prstGeom prst="rect">
              <a:avLst/>
            </a:prstGeom>
          </p:spPr>
        </p:pic>
      </p:grpSp>
      <p:grpSp>
        <p:nvGrpSpPr>
          <p:cNvPr id="32" name="组合 31"/>
          <p:cNvGrpSpPr/>
          <p:nvPr/>
        </p:nvGrpSpPr>
        <p:grpSpPr>
          <a:xfrm>
            <a:off x="9848392" y="4677221"/>
            <a:ext cx="1349829" cy="1349829"/>
            <a:chOff x="6148611" y="4136571"/>
            <a:chExt cx="1349829" cy="1349829"/>
          </a:xfrm>
        </p:grpSpPr>
        <p:sp>
          <p:nvSpPr>
            <p:cNvPr id="11" name="对角圆角矩形 10"/>
            <p:cNvSpPr/>
            <p:nvPr/>
          </p:nvSpPr>
          <p:spPr>
            <a:xfrm>
              <a:off x="6148611" y="4136571"/>
              <a:ext cx="1349829" cy="1349829"/>
            </a:xfrm>
            <a:prstGeom prst="round2Diag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6576613" y="4554225"/>
              <a:ext cx="505120" cy="505825"/>
            </a:xfrm>
            <a:prstGeom prst="rect">
              <a:avLst/>
            </a:prstGeom>
          </p:spPr>
        </p:pic>
      </p:grpSp>
      <p:grpSp>
        <p:nvGrpSpPr>
          <p:cNvPr id="8" name="组合 7"/>
          <p:cNvGrpSpPr/>
          <p:nvPr/>
        </p:nvGrpSpPr>
        <p:grpSpPr>
          <a:xfrm>
            <a:off x="9802157" y="2093544"/>
            <a:ext cx="1349829" cy="1349829"/>
            <a:chOff x="4711696" y="4136571"/>
            <a:chExt cx="1349829" cy="1349829"/>
          </a:xfrm>
        </p:grpSpPr>
        <p:sp>
          <p:nvSpPr>
            <p:cNvPr id="12" name="对角圆角矩形 11"/>
            <p:cNvSpPr/>
            <p:nvPr/>
          </p:nvSpPr>
          <p:spPr>
            <a:xfrm rot="16200000">
              <a:off x="4711696" y="4136571"/>
              <a:ext cx="1349829" cy="1349829"/>
            </a:xfrm>
            <a:prstGeom prst="round2Diag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5144641" y="4554225"/>
              <a:ext cx="511620" cy="505824"/>
            </a:xfrm>
            <a:prstGeom prst="rect">
              <a:avLst/>
            </a:prstGeom>
          </p:spPr>
        </p:pic>
      </p:grpSp>
      <p:sp>
        <p:nvSpPr>
          <p:cNvPr id="38" name="文字方塊 37">
            <a:extLst>
              <a:ext uri="{FF2B5EF4-FFF2-40B4-BE49-F238E27FC236}">
                <a16:creationId xmlns:a16="http://schemas.microsoft.com/office/drawing/2014/main" id="{66663BFF-7DB8-FC91-D130-4E402E13CE8F}"/>
              </a:ext>
            </a:extLst>
          </p:cNvPr>
          <p:cNvSpPr txBox="1"/>
          <p:nvPr/>
        </p:nvSpPr>
        <p:spPr>
          <a:xfrm>
            <a:off x="4153045" y="2867632"/>
            <a:ext cx="1819524" cy="707886"/>
          </a:xfrm>
          <a:prstGeom prst="rect">
            <a:avLst/>
          </a:prstGeom>
          <a:noFill/>
        </p:spPr>
        <p:txBody>
          <a:bodyPr wrap="square">
            <a:spAutoFit/>
          </a:bodyPr>
          <a:lstStyle/>
          <a:p>
            <a:r>
              <a:rPr lang="zh-TW" altLang="zh-TW" sz="2000" b="1" kern="100" dirty="0">
                <a:effectLst/>
                <a:latin typeface="Times New Roman" panose="02020603050405020304" pitchFamily="18" charset="0"/>
                <a:ea typeface="新細明體" panose="02020500000000000000" pitchFamily="18" charset="-120"/>
                <a:cs typeface="Times New Roman" panose="02020603050405020304" pitchFamily="18" charset="0"/>
              </a:rPr>
              <a:t>建立邊境互通性示範項目</a:t>
            </a:r>
            <a:endParaRPr lang="zh-TW" altLang="en-US" sz="2000" b="1" dirty="0"/>
          </a:p>
        </p:txBody>
      </p:sp>
      <p:sp>
        <p:nvSpPr>
          <p:cNvPr id="40" name="文字方塊 39">
            <a:extLst>
              <a:ext uri="{FF2B5EF4-FFF2-40B4-BE49-F238E27FC236}">
                <a16:creationId xmlns:a16="http://schemas.microsoft.com/office/drawing/2014/main" id="{DBC21077-D5E5-EBB5-E32D-685C672B4E11}"/>
              </a:ext>
            </a:extLst>
          </p:cNvPr>
          <p:cNvSpPr txBox="1"/>
          <p:nvPr/>
        </p:nvSpPr>
        <p:spPr>
          <a:xfrm>
            <a:off x="6422736" y="2867632"/>
            <a:ext cx="1550193" cy="707886"/>
          </a:xfrm>
          <a:prstGeom prst="rect">
            <a:avLst/>
          </a:prstGeom>
          <a:noFill/>
        </p:spPr>
        <p:txBody>
          <a:bodyPr wrap="square">
            <a:spAutoFit/>
          </a:bodyPr>
          <a:lstStyle/>
          <a:p>
            <a:r>
              <a:rPr lang="zh-TW" altLang="zh-TW" sz="2000" b="1" kern="100" dirty="0">
                <a:effectLst/>
                <a:latin typeface="Times New Roman" panose="02020603050405020304" pitchFamily="18" charset="0"/>
                <a:ea typeface="新細明體" panose="02020500000000000000" pitchFamily="18" charset="-120"/>
                <a:cs typeface="Times New Roman" panose="02020603050405020304" pitchFamily="18" charset="0"/>
              </a:rPr>
              <a:t>成立應急通信準備中心</a:t>
            </a:r>
            <a:endParaRPr lang="zh-TW" altLang="en-US" sz="2000" b="1" dirty="0"/>
          </a:p>
        </p:txBody>
      </p:sp>
      <p:sp>
        <p:nvSpPr>
          <p:cNvPr id="44" name="文字方塊 43">
            <a:extLst>
              <a:ext uri="{FF2B5EF4-FFF2-40B4-BE49-F238E27FC236}">
                <a16:creationId xmlns:a16="http://schemas.microsoft.com/office/drawing/2014/main" id="{B8588600-B2A7-C737-A93F-B2EEC8F76940}"/>
              </a:ext>
            </a:extLst>
          </p:cNvPr>
          <p:cNvSpPr txBox="1"/>
          <p:nvPr/>
        </p:nvSpPr>
        <p:spPr>
          <a:xfrm>
            <a:off x="6328482" y="4464917"/>
            <a:ext cx="1851597" cy="1200329"/>
          </a:xfrm>
          <a:prstGeom prst="rect">
            <a:avLst/>
          </a:prstGeom>
          <a:noFill/>
        </p:spPr>
        <p:txBody>
          <a:bodyPr wrap="square">
            <a:spAutoFit/>
          </a:bodyPr>
          <a:lstStyle/>
          <a:p>
            <a:r>
              <a:rPr lang="zh-TW"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緊急通信機制、強化與州、地方、郡和地區之協調機制</a:t>
            </a:r>
            <a:endParaRPr lang="zh-TW" altLang="en-US" b="1" dirty="0"/>
          </a:p>
        </p:txBody>
      </p:sp>
      <p:sp>
        <p:nvSpPr>
          <p:cNvPr id="45" name="文本框 20">
            <a:extLst>
              <a:ext uri="{FF2B5EF4-FFF2-40B4-BE49-F238E27FC236}">
                <a16:creationId xmlns:a16="http://schemas.microsoft.com/office/drawing/2014/main" id="{57BDA90B-3803-4283-0C9D-B9BBBCCF1374}"/>
              </a:ext>
            </a:extLst>
          </p:cNvPr>
          <p:cNvSpPr txBox="1"/>
          <p:nvPr/>
        </p:nvSpPr>
        <p:spPr>
          <a:xfrm>
            <a:off x="798708" y="4142867"/>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3</a:t>
            </a:r>
            <a:endParaRPr lang="en-US" altLang="zh-CN" sz="9600" dirty="0">
              <a:ea typeface="Microsoft YaHei UI" panose="020B0503020204020204" pitchFamily="34" charset="-122"/>
            </a:endParaRPr>
          </a:p>
        </p:txBody>
      </p:sp>
      <p:sp>
        <p:nvSpPr>
          <p:cNvPr id="46" name="文本框 20">
            <a:extLst>
              <a:ext uri="{FF2B5EF4-FFF2-40B4-BE49-F238E27FC236}">
                <a16:creationId xmlns:a16="http://schemas.microsoft.com/office/drawing/2014/main" id="{DB382A37-BCB8-9016-CAD4-E00587463BDD}"/>
              </a:ext>
            </a:extLst>
          </p:cNvPr>
          <p:cNvSpPr txBox="1"/>
          <p:nvPr/>
        </p:nvSpPr>
        <p:spPr>
          <a:xfrm>
            <a:off x="8780168" y="4282506"/>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4</a:t>
            </a:r>
            <a:endParaRPr lang="en-US" altLang="zh-CN" sz="9600" dirty="0">
              <a:ea typeface="Microsoft YaHei UI" panose="020B0503020204020204" pitchFamily="34" charset="-122"/>
            </a:endParaRPr>
          </a:p>
        </p:txBody>
      </p:sp>
      <p:sp>
        <p:nvSpPr>
          <p:cNvPr id="33" name="文字方塊 32">
            <a:extLst>
              <a:ext uri="{FF2B5EF4-FFF2-40B4-BE49-F238E27FC236}">
                <a16:creationId xmlns:a16="http://schemas.microsoft.com/office/drawing/2014/main" id="{D68C9E3A-52A8-3C4A-8B62-E9DB609874BF}"/>
              </a:ext>
            </a:extLst>
          </p:cNvPr>
          <p:cNvSpPr txBox="1"/>
          <p:nvPr/>
        </p:nvSpPr>
        <p:spPr>
          <a:xfrm>
            <a:off x="3740897" y="4537351"/>
            <a:ext cx="2333472" cy="923330"/>
          </a:xfrm>
          <a:prstGeom prst="rect">
            <a:avLst/>
          </a:prstGeom>
          <a:noFill/>
        </p:spPr>
        <p:txBody>
          <a:bodyPr wrap="square">
            <a:spAutoFit/>
          </a:bodyPr>
          <a:lstStyle/>
          <a:p>
            <a:pPr algn="ctr"/>
            <a:r>
              <a:rPr lang="en-US" altLang="zh-TW" sz="1800" b="1" kern="100" dirty="0">
                <a:effectLst/>
                <a:latin typeface="Times New Roman" panose="02020603050405020304" pitchFamily="18" charset="0"/>
                <a:ea typeface="新細明體" panose="02020500000000000000" pitchFamily="18" charset="-120"/>
              </a:rPr>
              <a:t>Emergency </a:t>
            </a:r>
          </a:p>
          <a:p>
            <a:pPr algn="ctr"/>
            <a:r>
              <a:rPr lang="en-US" altLang="zh-TW" sz="1800" b="1" kern="100" dirty="0">
                <a:effectLst/>
                <a:latin typeface="Times New Roman" panose="02020603050405020304" pitchFamily="18" charset="0"/>
                <a:ea typeface="新細明體" panose="02020500000000000000" pitchFamily="18" charset="-120"/>
              </a:rPr>
              <a:t>Communications </a:t>
            </a:r>
          </a:p>
          <a:p>
            <a:pPr algn="ctr"/>
            <a:r>
              <a:rPr lang="en-US" altLang="zh-TW" b="1" kern="100" dirty="0">
                <a:latin typeface="Times New Roman" panose="02020603050405020304" pitchFamily="18" charset="0"/>
                <a:ea typeface="新細明體" panose="02020500000000000000" pitchFamily="18" charset="-120"/>
              </a:rPr>
              <a:t>Division</a:t>
            </a:r>
            <a:r>
              <a:rPr lang="zh-TW" altLang="zh-TW" dirty="0">
                <a:effectLst/>
              </a:rPr>
              <a:t> </a:t>
            </a:r>
            <a:endParaRPr lang="zh-TW" altLang="en-US" dirty="0"/>
          </a:p>
        </p:txBody>
      </p:sp>
      <p:sp>
        <p:nvSpPr>
          <p:cNvPr id="34" name="文字方塊 33">
            <a:extLst>
              <a:ext uri="{FF2B5EF4-FFF2-40B4-BE49-F238E27FC236}">
                <a16:creationId xmlns:a16="http://schemas.microsoft.com/office/drawing/2014/main" id="{7825C4F4-7B89-D34E-BD2A-428DB71AC82D}"/>
              </a:ext>
            </a:extLst>
          </p:cNvPr>
          <p:cNvSpPr txBox="1"/>
          <p:nvPr/>
        </p:nvSpPr>
        <p:spPr>
          <a:xfrm>
            <a:off x="1303320" y="443869"/>
            <a:ext cx="4692906" cy="1200329"/>
          </a:xfrm>
          <a:prstGeom prst="rect">
            <a:avLst/>
          </a:prstGeom>
          <a:noFill/>
        </p:spPr>
        <p:txBody>
          <a:bodyPr wrap="square">
            <a:spAutoFit/>
          </a:bodyPr>
          <a:lstStyle/>
          <a:p>
            <a:r>
              <a:rPr lang="en-US" altLang="zh-TW" sz="3600" b="1" kern="0" spc="75" dirty="0">
                <a:ea typeface="標楷體" panose="03000509000000000000" pitchFamily="65" charset="-120"/>
                <a:cs typeface="新細明體" panose="02020500000000000000" pitchFamily="18" charset="-120"/>
              </a:rPr>
              <a:t>CISA</a:t>
            </a:r>
            <a:r>
              <a:rPr lang="zh-TW" altLang="en-US" sz="3600" b="1" kern="0" spc="75" dirty="0">
                <a:ea typeface="標楷體" panose="03000509000000000000" pitchFamily="65" charset="-120"/>
                <a:cs typeface="新細明體" panose="02020500000000000000" pitchFamily="18" charset="-120"/>
              </a:rPr>
              <a:t>中央執法部門：</a:t>
            </a:r>
            <a:endParaRPr lang="en-US" altLang="zh-TW" sz="3600" b="1" kern="0" spc="75" dirty="0">
              <a:ea typeface="標楷體" panose="03000509000000000000" pitchFamily="65" charset="-120"/>
              <a:cs typeface="新細明體" panose="02020500000000000000" pitchFamily="18" charset="-120"/>
            </a:endParaRPr>
          </a:p>
          <a:p>
            <a:r>
              <a:rPr lang="zh-TW" altLang="en-US" sz="3600" b="1" kern="0" spc="75" dirty="0">
                <a:ea typeface="標楷體" panose="03000509000000000000" pitchFamily="65" charset="-120"/>
                <a:cs typeface="新細明體" panose="02020500000000000000" pitchFamily="18" charset="-120"/>
              </a:rPr>
              <a:t>       </a:t>
            </a:r>
            <a:r>
              <a:rPr lang="en-US" altLang="zh-TW" sz="3600" b="1" kern="0" spc="75" dirty="0">
                <a:ea typeface="標楷體" panose="03000509000000000000" pitchFamily="65" charset="-120"/>
                <a:cs typeface="新細明體" panose="02020500000000000000" pitchFamily="18" charset="-120"/>
              </a:rPr>
              <a:t>3.</a:t>
            </a:r>
            <a:r>
              <a:rPr lang="zh-TW" altLang="en-US" sz="3600" b="1" kern="0" spc="75" dirty="0">
                <a:ea typeface="標楷體" panose="03000509000000000000" pitchFamily="65" charset="-120"/>
                <a:cs typeface="新細明體" panose="02020500000000000000" pitchFamily="18" charset="-120"/>
              </a:rPr>
              <a:t>緊急通訊部門</a:t>
            </a:r>
            <a:endParaRPr lang="en-US" altLang="zh-TW" sz="3600" b="1" kern="0" spc="75" dirty="0">
              <a:effectLst/>
              <a:ea typeface="標楷體" panose="03000509000000000000" pitchFamily="65" charset="-120"/>
              <a:cs typeface="新細明體" panose="02020500000000000000" pitchFamily="18" charset="-120"/>
            </a:endParaRPr>
          </a:p>
        </p:txBody>
      </p:sp>
      <p:sp>
        <p:nvSpPr>
          <p:cNvPr id="2" name="頁尾版面配置區 1"/>
          <p:cNvSpPr>
            <a:spLocks noGrp="1"/>
          </p:cNvSpPr>
          <p:nvPr>
            <p:ph type="ftr" sz="quarter" idx="11"/>
          </p:nvPr>
        </p:nvSpPr>
        <p:spPr/>
        <p:txBody>
          <a:bodyPr/>
          <a:lstStyle/>
          <a:p>
            <a:endParaRPr lang="zh-CN" altLang="en-US"/>
          </a:p>
        </p:txBody>
      </p:sp>
      <p:sp>
        <p:nvSpPr>
          <p:cNvPr id="4" name="投影片編號版面配置區 3"/>
          <p:cNvSpPr>
            <a:spLocks noGrp="1"/>
          </p:cNvSpPr>
          <p:nvPr>
            <p:ph type="sldNum" sz="quarter" idx="12"/>
          </p:nvPr>
        </p:nvSpPr>
        <p:spPr/>
        <p:txBody>
          <a:bodyPr/>
          <a:lstStyle/>
          <a:p>
            <a:fld id="{DDB12F21-99BD-4F85-A7AE-95BD87BF1130}" type="slidenum">
              <a:rPr lang="zh-CN" altLang="en-US" smtClean="0"/>
              <a:t>12</a:t>
            </a:fld>
            <a:endParaRPr lang="zh-CN" altLang="en-US"/>
          </a:p>
        </p:txBody>
      </p:sp>
    </p:spTree>
    <p:extLst>
      <p:ext uri="{BB962C8B-B14F-4D97-AF65-F5344CB8AC3E}">
        <p14:creationId xmlns:p14="http://schemas.microsoft.com/office/powerpoint/2010/main" val="324173971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ppt_w</p:attrName>
                                        </p:attrNameLst>
                                      </p:cBhvr>
                                      <p:tavLst>
                                        <p:tav tm="0">
                                          <p:val>
                                            <p:fltVal val="0"/>
                                          </p:val>
                                        </p:tav>
                                        <p:tav tm="100000">
                                          <p:val>
                                            <p:strVal val="#ppt_w"/>
                                          </p:val>
                                        </p:tav>
                                      </p:tavLst>
                                    </p:anim>
                                    <p:anim calcmode="lin" valueType="num">
                                      <p:cBhvr>
                                        <p:cTn id="8" dur="750" fill="hold"/>
                                        <p:tgtEl>
                                          <p:spTgt spid="30"/>
                                        </p:tgtEl>
                                        <p:attrNameLst>
                                          <p:attrName>ppt_h</p:attrName>
                                        </p:attrNameLst>
                                      </p:cBhvr>
                                      <p:tavLst>
                                        <p:tav tm="0">
                                          <p:val>
                                            <p:fltVal val="0"/>
                                          </p:val>
                                        </p:tav>
                                        <p:tav tm="100000">
                                          <p:val>
                                            <p:strVal val="#ppt_h"/>
                                          </p:val>
                                        </p:tav>
                                      </p:tavLst>
                                    </p:anim>
                                    <p:animEffect transition="in" filter="fade">
                                      <p:cBhvr>
                                        <p:cTn id="9" dur="750"/>
                                        <p:tgtEl>
                                          <p:spTgt spid="30"/>
                                        </p:tgtEl>
                                      </p:cBhvr>
                                    </p:animEffect>
                                  </p:childTnLst>
                                </p:cTn>
                              </p:par>
                              <p:par>
                                <p:cTn id="10" presetID="53" presetClass="entr" presetSubtype="16" fill="hold" nodeType="withEffect">
                                  <p:stCondLst>
                                    <p:cond delay="500"/>
                                  </p:stCondLst>
                                  <p:childTnLst>
                                    <p:set>
                                      <p:cBhvr>
                                        <p:cTn id="11" dur="1" fill="hold">
                                          <p:stCondLst>
                                            <p:cond delay="0"/>
                                          </p:stCondLst>
                                        </p:cTn>
                                        <p:tgtEl>
                                          <p:spTgt spid="31"/>
                                        </p:tgtEl>
                                        <p:attrNameLst>
                                          <p:attrName>style.visibility</p:attrName>
                                        </p:attrNameLst>
                                      </p:cBhvr>
                                      <p:to>
                                        <p:strVal val="visible"/>
                                      </p:to>
                                    </p:set>
                                    <p:anim calcmode="lin" valueType="num">
                                      <p:cBhvr>
                                        <p:cTn id="12" dur="750" fill="hold"/>
                                        <p:tgtEl>
                                          <p:spTgt spid="31"/>
                                        </p:tgtEl>
                                        <p:attrNameLst>
                                          <p:attrName>ppt_w</p:attrName>
                                        </p:attrNameLst>
                                      </p:cBhvr>
                                      <p:tavLst>
                                        <p:tav tm="0">
                                          <p:val>
                                            <p:fltVal val="0"/>
                                          </p:val>
                                        </p:tav>
                                        <p:tav tm="100000">
                                          <p:val>
                                            <p:strVal val="#ppt_w"/>
                                          </p:val>
                                        </p:tav>
                                      </p:tavLst>
                                    </p:anim>
                                    <p:anim calcmode="lin" valueType="num">
                                      <p:cBhvr>
                                        <p:cTn id="13" dur="750" fill="hold"/>
                                        <p:tgtEl>
                                          <p:spTgt spid="31"/>
                                        </p:tgtEl>
                                        <p:attrNameLst>
                                          <p:attrName>ppt_h</p:attrName>
                                        </p:attrNameLst>
                                      </p:cBhvr>
                                      <p:tavLst>
                                        <p:tav tm="0">
                                          <p:val>
                                            <p:fltVal val="0"/>
                                          </p:val>
                                        </p:tav>
                                        <p:tav tm="100000">
                                          <p:val>
                                            <p:strVal val="#ppt_h"/>
                                          </p:val>
                                        </p:tav>
                                      </p:tavLst>
                                    </p:anim>
                                    <p:animEffect transition="in" filter="fade">
                                      <p:cBhvr>
                                        <p:cTn id="14" dur="750"/>
                                        <p:tgtEl>
                                          <p:spTgt spid="31"/>
                                        </p:tgtEl>
                                      </p:cBhvr>
                                    </p:animEffect>
                                  </p:childTnLst>
                                </p:cTn>
                              </p:par>
                              <p:par>
                                <p:cTn id="15" presetID="53" presetClass="entr" presetSubtype="16" fill="hold" nodeType="withEffect">
                                  <p:stCondLst>
                                    <p:cond delay="7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750" fill="hold"/>
                                        <p:tgtEl>
                                          <p:spTgt spid="32"/>
                                        </p:tgtEl>
                                        <p:attrNameLst>
                                          <p:attrName>ppt_w</p:attrName>
                                        </p:attrNameLst>
                                      </p:cBhvr>
                                      <p:tavLst>
                                        <p:tav tm="0">
                                          <p:val>
                                            <p:fltVal val="0"/>
                                          </p:val>
                                        </p:tav>
                                        <p:tav tm="100000">
                                          <p:val>
                                            <p:strVal val="#ppt_w"/>
                                          </p:val>
                                        </p:tav>
                                      </p:tavLst>
                                    </p:anim>
                                    <p:anim calcmode="lin" valueType="num">
                                      <p:cBhvr>
                                        <p:cTn id="18" dur="750" fill="hold"/>
                                        <p:tgtEl>
                                          <p:spTgt spid="32"/>
                                        </p:tgtEl>
                                        <p:attrNameLst>
                                          <p:attrName>ppt_h</p:attrName>
                                        </p:attrNameLst>
                                      </p:cBhvr>
                                      <p:tavLst>
                                        <p:tav tm="0">
                                          <p:val>
                                            <p:fltVal val="0"/>
                                          </p:val>
                                        </p:tav>
                                        <p:tav tm="100000">
                                          <p:val>
                                            <p:strVal val="#ppt_h"/>
                                          </p:val>
                                        </p:tav>
                                      </p:tavLst>
                                    </p:anim>
                                    <p:animEffect transition="in" filter="fade">
                                      <p:cBhvr>
                                        <p:cTn id="19" dur="750"/>
                                        <p:tgtEl>
                                          <p:spTgt spid="32"/>
                                        </p:tgtEl>
                                      </p:cBhvr>
                                    </p:animEffect>
                                  </p:childTnLst>
                                </p:cTn>
                              </p:par>
                              <p:par>
                                <p:cTn id="20" presetID="53" presetClass="entr" presetSubtype="16" fill="hold" nodeType="withEffect">
                                  <p:stCondLst>
                                    <p:cond delay="100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par>
                                <p:cTn id="25" presetID="16" presetClass="entr" presetSubtype="42" fill="hold"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barn(outHorizontal)">
                                      <p:cBhvr>
                                        <p:cTn id="27" dur="750"/>
                                        <p:tgtEl>
                                          <p:spTgt spid="5"/>
                                        </p:tgtEl>
                                      </p:cBhvr>
                                    </p:animEffect>
                                  </p:childTnLst>
                                </p:cTn>
                              </p:par>
                              <p:par>
                                <p:cTn id="28" presetID="16" presetClass="entr" presetSubtype="37" fill="hold" nodeType="withEffect">
                                  <p:stCondLst>
                                    <p:cond delay="1000"/>
                                  </p:stCondLst>
                                  <p:childTnLst>
                                    <p:set>
                                      <p:cBhvr>
                                        <p:cTn id="29" dur="1" fill="hold">
                                          <p:stCondLst>
                                            <p:cond delay="0"/>
                                          </p:stCondLst>
                                        </p:cTn>
                                        <p:tgtEl>
                                          <p:spTgt spid="3"/>
                                        </p:tgtEl>
                                        <p:attrNameLst>
                                          <p:attrName>style.visibility</p:attrName>
                                        </p:attrNameLst>
                                      </p:cBhvr>
                                      <p:to>
                                        <p:strVal val="visible"/>
                                      </p:to>
                                    </p:set>
                                    <p:animEffect transition="in" filter="barn(outVertical)">
                                      <p:cBhvr>
                                        <p:cTn id="30" dur="1250"/>
                                        <p:tgtEl>
                                          <p:spTgt spid="3"/>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750"/>
                                        <p:tgtEl>
                                          <p:spTgt spid="13"/>
                                        </p:tgtEl>
                                      </p:cBhvr>
                                    </p:animEffect>
                                  </p:childTnLst>
                                </p:cTn>
                              </p:par>
                              <p:par>
                                <p:cTn id="34" presetID="6" presetClass="emph" presetSubtype="0" accel="80000" decel="20000" fill="hold" grpId="1" nodeType="withEffect">
                                  <p:stCondLst>
                                    <p:cond delay="1000"/>
                                  </p:stCondLst>
                                  <p:childTnLst>
                                    <p:animScale>
                                      <p:cBhvr>
                                        <p:cTn id="35" dur="1250" fill="hold"/>
                                        <p:tgtEl>
                                          <p:spTgt spid="13"/>
                                        </p:tgtEl>
                                      </p:cBhvr>
                                      <p:by x="150000" y="150000"/>
                                    </p:animScale>
                                  </p:childTnLst>
                                </p:cTn>
                              </p:par>
                              <p:par>
                                <p:cTn id="36" presetID="6" presetClass="emph" presetSubtype="0" accel="80000" decel="20000" fill="hold" grpId="2" nodeType="withEffect">
                                  <p:stCondLst>
                                    <p:cond delay="2250"/>
                                  </p:stCondLst>
                                  <p:childTnLst>
                                    <p:animScale>
                                      <p:cBhvr>
                                        <p:cTn id="37" dur="1250" fill="hold"/>
                                        <p:tgtEl>
                                          <p:spTgt spid="13"/>
                                        </p:tgtEl>
                                      </p:cBhvr>
                                      <p:by x="66000" y="66000"/>
                                    </p:animScale>
                                  </p:childTnLst>
                                </p:cTn>
                              </p:par>
                              <p:par>
                                <p:cTn id="38" presetID="10" presetClass="entr" presetSubtype="0" fill="hold" grpId="0" nodeType="withEffect">
                                  <p:stCondLst>
                                    <p:cond delay="12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childTnLst>
                                </p:cTn>
                              </p:par>
                              <p:par>
                                <p:cTn id="41" presetID="6" presetClass="emph" presetSubtype="0" accel="80000" decel="20000" fill="hold" grpId="1" nodeType="withEffect">
                                  <p:stCondLst>
                                    <p:cond delay="1500"/>
                                  </p:stCondLst>
                                  <p:childTnLst>
                                    <p:animScale>
                                      <p:cBhvr>
                                        <p:cTn id="42" dur="1250" fill="hold"/>
                                        <p:tgtEl>
                                          <p:spTgt spid="14"/>
                                        </p:tgtEl>
                                      </p:cBhvr>
                                      <p:by x="150000" y="150000"/>
                                    </p:animScale>
                                  </p:childTnLst>
                                </p:cTn>
                              </p:par>
                              <p:par>
                                <p:cTn id="43" presetID="6" presetClass="emph" presetSubtype="0" accel="80000" decel="20000" fill="hold" grpId="2" nodeType="withEffect">
                                  <p:stCondLst>
                                    <p:cond delay="2750"/>
                                  </p:stCondLst>
                                  <p:childTnLst>
                                    <p:animScale>
                                      <p:cBhvr>
                                        <p:cTn id="44" dur="1250" fill="hold"/>
                                        <p:tgtEl>
                                          <p:spTgt spid="14"/>
                                        </p:tgtEl>
                                      </p:cBhvr>
                                      <p:by x="66000" y="66000"/>
                                    </p:animScale>
                                  </p:childTnLst>
                                </p:cTn>
                              </p:par>
                              <p:par>
                                <p:cTn id="45" presetID="10" presetClass="entr" presetSubtype="0" fill="hold" grpId="0" nodeType="withEffect">
                                  <p:stCondLst>
                                    <p:cond delay="15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750"/>
                                        <p:tgtEl>
                                          <p:spTgt spid="15"/>
                                        </p:tgtEl>
                                      </p:cBhvr>
                                    </p:animEffect>
                                  </p:childTnLst>
                                </p:cTn>
                              </p:par>
                              <p:par>
                                <p:cTn id="48" presetID="6" presetClass="emph" presetSubtype="0" accel="80000" decel="20000" fill="hold" grpId="1" nodeType="withEffect">
                                  <p:stCondLst>
                                    <p:cond delay="1750"/>
                                  </p:stCondLst>
                                  <p:childTnLst>
                                    <p:animScale>
                                      <p:cBhvr>
                                        <p:cTn id="49" dur="1250" fill="hold"/>
                                        <p:tgtEl>
                                          <p:spTgt spid="15"/>
                                        </p:tgtEl>
                                      </p:cBhvr>
                                      <p:by x="150000" y="150000"/>
                                    </p:animScale>
                                  </p:childTnLst>
                                </p:cTn>
                              </p:par>
                              <p:par>
                                <p:cTn id="50" presetID="6" presetClass="emph" presetSubtype="0" accel="80000" decel="20000" fill="hold" grpId="2" nodeType="withEffect">
                                  <p:stCondLst>
                                    <p:cond delay="3000"/>
                                  </p:stCondLst>
                                  <p:childTnLst>
                                    <p:animScale>
                                      <p:cBhvr>
                                        <p:cTn id="51" dur="1250" fill="hold"/>
                                        <p:tgtEl>
                                          <p:spTgt spid="15"/>
                                        </p:tgtEl>
                                      </p:cBhvr>
                                      <p:by x="66000" y="66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14" grpId="2" animBg="1"/>
      <p:bldP spid="15" grpId="0" animBg="1"/>
      <p:bldP spid="15" grpId="1" animBg="1"/>
      <p:bldP spid="15"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3748367" y="2011598"/>
            <a:ext cx="4713402" cy="4162860"/>
          </a:xfrm>
          <a:prstGeom prst="roundRect">
            <a:avLst>
              <a:gd name="adj" fmla="val 3206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4" name="圆角矩形 13"/>
          <p:cNvSpPr/>
          <p:nvPr/>
        </p:nvSpPr>
        <p:spPr>
          <a:xfrm>
            <a:off x="3494254" y="1787166"/>
            <a:ext cx="5221629" cy="4611724"/>
          </a:xfrm>
          <a:prstGeom prst="roundRect">
            <a:avLst>
              <a:gd name="adj" fmla="val 32066"/>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5" name="圆角矩形 14"/>
          <p:cNvSpPr/>
          <p:nvPr/>
        </p:nvSpPr>
        <p:spPr>
          <a:xfrm>
            <a:off x="1199920" y="-193467"/>
            <a:ext cx="9723209" cy="8587504"/>
          </a:xfrm>
          <a:prstGeom prst="roundRect">
            <a:avLst>
              <a:gd name="adj" fmla="val 32066"/>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7" name="文本框 16"/>
          <p:cNvSpPr txBox="1"/>
          <p:nvPr/>
        </p:nvSpPr>
        <p:spPr>
          <a:xfrm>
            <a:off x="924828" y="1545493"/>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1</a:t>
            </a:r>
            <a:endParaRPr lang="en-US" altLang="zh-CN" sz="9600" dirty="0">
              <a:ea typeface="Microsoft YaHei UI" panose="020B0503020204020204" pitchFamily="34" charset="-122"/>
            </a:endParaRPr>
          </a:p>
        </p:txBody>
      </p:sp>
      <p:sp>
        <p:nvSpPr>
          <p:cNvPr id="21" name="文本框 20"/>
          <p:cNvSpPr txBox="1"/>
          <p:nvPr/>
        </p:nvSpPr>
        <p:spPr>
          <a:xfrm>
            <a:off x="8732637" y="1534287"/>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2</a:t>
            </a:r>
            <a:endParaRPr lang="en-US" altLang="zh-CN" sz="9600" dirty="0">
              <a:ea typeface="Microsoft YaHei UI" panose="020B0503020204020204" pitchFamily="34" charset="-122"/>
            </a:endParaRPr>
          </a:p>
        </p:txBody>
      </p:sp>
      <p:cxnSp>
        <p:nvCxnSpPr>
          <p:cNvPr id="3" name="直接连接符 2"/>
          <p:cNvCxnSpPr/>
          <p:nvPr/>
        </p:nvCxnSpPr>
        <p:spPr>
          <a:xfrm>
            <a:off x="0" y="4089541"/>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99625" y="1505712"/>
            <a:ext cx="0" cy="53903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915568" y="2152033"/>
            <a:ext cx="1349829" cy="1349829"/>
            <a:chOff x="4711697" y="2699656"/>
            <a:chExt cx="1349829" cy="1349829"/>
          </a:xfrm>
        </p:grpSpPr>
        <p:sp>
          <p:nvSpPr>
            <p:cNvPr id="9" name="对角圆角矩形 8"/>
            <p:cNvSpPr/>
            <p:nvPr/>
          </p:nvSpPr>
          <p:spPr>
            <a:xfrm>
              <a:off x="4711697" y="2699656"/>
              <a:ext cx="1349829" cy="1349829"/>
            </a:xfrm>
            <a:prstGeom prst="round2Diag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5136297" y="3115069"/>
              <a:ext cx="505638" cy="505824"/>
            </a:xfrm>
            <a:prstGeom prst="rect">
              <a:avLst/>
            </a:prstGeom>
          </p:spPr>
        </p:pic>
      </p:grpSp>
      <p:grpSp>
        <p:nvGrpSpPr>
          <p:cNvPr id="31" name="组合 30"/>
          <p:cNvGrpSpPr/>
          <p:nvPr/>
        </p:nvGrpSpPr>
        <p:grpSpPr>
          <a:xfrm>
            <a:off x="2017368" y="4891960"/>
            <a:ext cx="1349829" cy="1349829"/>
            <a:chOff x="6148612" y="2699656"/>
            <a:chExt cx="1349829" cy="1349829"/>
          </a:xfrm>
        </p:grpSpPr>
        <p:sp>
          <p:nvSpPr>
            <p:cNvPr id="10" name="对角圆角矩形 9"/>
            <p:cNvSpPr/>
            <p:nvPr/>
          </p:nvSpPr>
          <p:spPr>
            <a:xfrm rot="16200000">
              <a:off x="6148612" y="2699656"/>
              <a:ext cx="1349829" cy="1349829"/>
            </a:xfrm>
            <a:prstGeom prst="round2Diag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6576613" y="3131757"/>
              <a:ext cx="492786" cy="492786"/>
            </a:xfrm>
            <a:prstGeom prst="rect">
              <a:avLst/>
            </a:prstGeom>
          </p:spPr>
        </p:pic>
      </p:grpSp>
      <p:grpSp>
        <p:nvGrpSpPr>
          <p:cNvPr id="32" name="组合 31"/>
          <p:cNvGrpSpPr/>
          <p:nvPr/>
        </p:nvGrpSpPr>
        <p:grpSpPr>
          <a:xfrm>
            <a:off x="9848392" y="4677221"/>
            <a:ext cx="1349829" cy="1349829"/>
            <a:chOff x="6148611" y="4136571"/>
            <a:chExt cx="1349829" cy="1349829"/>
          </a:xfrm>
        </p:grpSpPr>
        <p:sp>
          <p:nvSpPr>
            <p:cNvPr id="11" name="对角圆角矩形 10"/>
            <p:cNvSpPr/>
            <p:nvPr/>
          </p:nvSpPr>
          <p:spPr>
            <a:xfrm>
              <a:off x="6148611" y="4136571"/>
              <a:ext cx="1349829" cy="1349829"/>
            </a:xfrm>
            <a:prstGeom prst="round2Diag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6576613" y="4554225"/>
              <a:ext cx="505120" cy="505825"/>
            </a:xfrm>
            <a:prstGeom prst="rect">
              <a:avLst/>
            </a:prstGeom>
          </p:spPr>
        </p:pic>
      </p:grpSp>
      <p:grpSp>
        <p:nvGrpSpPr>
          <p:cNvPr id="8" name="组合 7"/>
          <p:cNvGrpSpPr/>
          <p:nvPr/>
        </p:nvGrpSpPr>
        <p:grpSpPr>
          <a:xfrm>
            <a:off x="9802157" y="2093544"/>
            <a:ext cx="1349829" cy="1349829"/>
            <a:chOff x="4711696" y="4136571"/>
            <a:chExt cx="1349829" cy="1349829"/>
          </a:xfrm>
        </p:grpSpPr>
        <p:sp>
          <p:nvSpPr>
            <p:cNvPr id="12" name="对角圆角矩形 11"/>
            <p:cNvSpPr/>
            <p:nvPr/>
          </p:nvSpPr>
          <p:spPr>
            <a:xfrm rot="16200000">
              <a:off x="4711696" y="4136571"/>
              <a:ext cx="1349829" cy="1349829"/>
            </a:xfrm>
            <a:prstGeom prst="round2Diag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5144641" y="4554225"/>
              <a:ext cx="511620" cy="505824"/>
            </a:xfrm>
            <a:prstGeom prst="rect">
              <a:avLst/>
            </a:prstGeom>
          </p:spPr>
        </p:pic>
      </p:grpSp>
      <p:sp>
        <p:nvSpPr>
          <p:cNvPr id="7" name="文字方塊 6">
            <a:extLst>
              <a:ext uri="{FF2B5EF4-FFF2-40B4-BE49-F238E27FC236}">
                <a16:creationId xmlns:a16="http://schemas.microsoft.com/office/drawing/2014/main" id="{FE43307F-2F63-EF3F-932E-4BDEF0EECA6E}"/>
              </a:ext>
            </a:extLst>
          </p:cNvPr>
          <p:cNvSpPr txBox="1"/>
          <p:nvPr/>
        </p:nvSpPr>
        <p:spPr>
          <a:xfrm>
            <a:off x="1121594" y="365502"/>
            <a:ext cx="7276302" cy="1200329"/>
          </a:xfrm>
          <a:prstGeom prst="rect">
            <a:avLst/>
          </a:prstGeom>
          <a:noFill/>
        </p:spPr>
        <p:txBody>
          <a:bodyPr wrap="square">
            <a:spAutoFit/>
          </a:bodyPr>
          <a:lstStyle/>
          <a:p>
            <a:r>
              <a:rPr lang="en-US" altLang="zh-TW" sz="3600" b="1" kern="0" spc="75" dirty="0">
                <a:ea typeface="標楷體" panose="03000509000000000000" pitchFamily="65" charset="-120"/>
                <a:cs typeface="新細明體" panose="02020500000000000000" pitchFamily="18" charset="-120"/>
              </a:rPr>
              <a:t>CISA</a:t>
            </a:r>
            <a:r>
              <a:rPr lang="zh-TW" altLang="en-US" sz="3600" b="1" kern="0" spc="75" dirty="0">
                <a:ea typeface="標楷體" panose="03000509000000000000" pitchFamily="65" charset="-120"/>
                <a:cs typeface="新細明體" panose="02020500000000000000" pitchFamily="18" charset="-120"/>
              </a:rPr>
              <a:t>中央執法部門：</a:t>
            </a:r>
            <a:endParaRPr lang="en-US" altLang="zh-TW" sz="3600" b="1" kern="0" spc="75" dirty="0">
              <a:ea typeface="標楷體" panose="03000509000000000000" pitchFamily="65" charset="-120"/>
              <a:cs typeface="新細明體" panose="02020500000000000000" pitchFamily="18" charset="-120"/>
            </a:endParaRPr>
          </a:p>
          <a:p>
            <a:r>
              <a:rPr lang="zh-TW" altLang="en-US" sz="3600" b="1" kern="0" spc="75" dirty="0">
                <a:ea typeface="標楷體" panose="03000509000000000000" pitchFamily="65" charset="-120"/>
                <a:cs typeface="新細明體" panose="02020500000000000000" pitchFamily="18" charset="-120"/>
              </a:rPr>
              <a:t>      </a:t>
            </a:r>
            <a:r>
              <a:rPr lang="en-US" altLang="zh-TW" sz="3600" b="1" kern="0" spc="75" dirty="0">
                <a:ea typeface="標楷體" panose="03000509000000000000" pitchFamily="65" charset="-120"/>
                <a:cs typeface="新細明體" panose="02020500000000000000" pitchFamily="18" charset="-120"/>
              </a:rPr>
              <a:t>4.</a:t>
            </a:r>
            <a:r>
              <a:rPr lang="zh-TW" altLang="en-US" sz="3600" b="1" kern="0" spc="75" dirty="0">
                <a:ea typeface="標楷體" panose="03000509000000000000" pitchFamily="65" charset="-120"/>
                <a:cs typeface="新細明體" panose="02020500000000000000" pitchFamily="18" charset="-120"/>
              </a:rPr>
              <a:t>國家風險管理部門</a:t>
            </a:r>
            <a:endParaRPr lang="en-US" altLang="zh-TW" sz="3600" b="1" kern="0" spc="75" dirty="0">
              <a:effectLst/>
              <a:ea typeface="標楷體" panose="03000509000000000000" pitchFamily="65" charset="-120"/>
              <a:cs typeface="新細明體" panose="02020500000000000000" pitchFamily="18" charset="-120"/>
            </a:endParaRPr>
          </a:p>
        </p:txBody>
      </p:sp>
      <p:sp>
        <p:nvSpPr>
          <p:cNvPr id="38" name="文字方塊 37">
            <a:extLst>
              <a:ext uri="{FF2B5EF4-FFF2-40B4-BE49-F238E27FC236}">
                <a16:creationId xmlns:a16="http://schemas.microsoft.com/office/drawing/2014/main" id="{66663BFF-7DB8-FC91-D130-4E402E13CE8F}"/>
              </a:ext>
            </a:extLst>
          </p:cNvPr>
          <p:cNvSpPr txBox="1"/>
          <p:nvPr/>
        </p:nvSpPr>
        <p:spPr>
          <a:xfrm>
            <a:off x="4045727" y="3047321"/>
            <a:ext cx="1852682" cy="707886"/>
          </a:xfrm>
          <a:prstGeom prst="rect">
            <a:avLst/>
          </a:prstGeom>
          <a:noFill/>
        </p:spPr>
        <p:txBody>
          <a:bodyPr wrap="square">
            <a:spAutoFit/>
          </a:bodyPr>
          <a:lstStyle/>
          <a:p>
            <a:r>
              <a:rPr lang="en-US" altLang="zh-TW" sz="2000" b="1" dirty="0"/>
              <a:t>Risk:</a:t>
            </a:r>
            <a:r>
              <a:rPr lang="zh-TW" altLang="zh-TW" sz="2000" b="1" kern="100" dirty="0">
                <a:effectLst/>
                <a:latin typeface="Times New Roman" panose="02020603050405020304" pitchFamily="18" charset="0"/>
                <a:ea typeface="新細明體" panose="02020500000000000000" pitchFamily="18" charset="-120"/>
                <a:cs typeface="Times New Roman" panose="02020603050405020304" pitchFamily="18" charset="0"/>
              </a:rPr>
              <a:t>新冠病毒</a:t>
            </a:r>
            <a:r>
              <a:rPr lang="en-US" altLang="zh-TW" sz="2000" b="1" kern="100" dirty="0">
                <a:effectLst/>
                <a:latin typeface="Times New Roman" panose="02020603050405020304" pitchFamily="18" charset="0"/>
                <a:ea typeface="新細明體" panose="02020500000000000000" pitchFamily="18" charset="-120"/>
              </a:rPr>
              <a:t>COVID-19</a:t>
            </a:r>
            <a:r>
              <a:rPr lang="zh-TW" altLang="zh-TW" sz="2000" b="1" dirty="0">
                <a:effectLst/>
              </a:rPr>
              <a:t> </a:t>
            </a:r>
            <a:endParaRPr lang="zh-TW" altLang="en-US" sz="2000" b="1" dirty="0"/>
          </a:p>
        </p:txBody>
      </p:sp>
      <p:sp>
        <p:nvSpPr>
          <p:cNvPr id="40" name="文字方塊 39">
            <a:extLst>
              <a:ext uri="{FF2B5EF4-FFF2-40B4-BE49-F238E27FC236}">
                <a16:creationId xmlns:a16="http://schemas.microsoft.com/office/drawing/2014/main" id="{DBC21077-D5E5-EBB5-E32D-685C672B4E11}"/>
              </a:ext>
            </a:extLst>
          </p:cNvPr>
          <p:cNvSpPr txBox="1"/>
          <p:nvPr/>
        </p:nvSpPr>
        <p:spPr>
          <a:xfrm>
            <a:off x="6374718" y="2722045"/>
            <a:ext cx="1759474" cy="1200329"/>
          </a:xfrm>
          <a:prstGeom prst="rect">
            <a:avLst/>
          </a:prstGeom>
          <a:noFill/>
        </p:spPr>
        <p:txBody>
          <a:bodyPr wrap="square">
            <a:spAutoFit/>
          </a:bodyPr>
          <a:lstStyle/>
          <a:p>
            <a:r>
              <a:rPr lang="en-US" altLang="zh-TW" sz="1800" b="1" kern="100" dirty="0">
                <a:effectLst/>
                <a:latin typeface="Times New Roman" panose="02020603050405020304" pitchFamily="18" charset="0"/>
                <a:ea typeface="新細明體" panose="02020500000000000000" pitchFamily="18" charset="-120"/>
              </a:rPr>
              <a:t>5G</a:t>
            </a:r>
            <a:r>
              <a:rPr lang="zh-TW"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技術和重大關鍵基礎設施的安全性、彈性與韌性</a:t>
            </a:r>
            <a:endParaRPr lang="zh-TW" altLang="en-US" b="1" dirty="0"/>
          </a:p>
        </p:txBody>
      </p:sp>
      <p:sp>
        <p:nvSpPr>
          <p:cNvPr id="42" name="文字方塊 41">
            <a:extLst>
              <a:ext uri="{FF2B5EF4-FFF2-40B4-BE49-F238E27FC236}">
                <a16:creationId xmlns:a16="http://schemas.microsoft.com/office/drawing/2014/main" id="{C3DA84B9-4DEA-2960-0DC9-694F564EEB07}"/>
              </a:ext>
            </a:extLst>
          </p:cNvPr>
          <p:cNvSpPr txBox="1"/>
          <p:nvPr/>
        </p:nvSpPr>
        <p:spPr>
          <a:xfrm>
            <a:off x="4164355" y="4645073"/>
            <a:ext cx="1851597" cy="707886"/>
          </a:xfrm>
          <a:prstGeom prst="rect">
            <a:avLst/>
          </a:prstGeom>
          <a:noFill/>
        </p:spPr>
        <p:txBody>
          <a:bodyPr wrap="square">
            <a:spAutoFit/>
          </a:bodyPr>
          <a:lstStyle/>
          <a:p>
            <a:r>
              <a:rPr lang="zh-TW" altLang="zh-TW" sz="2000" b="1" kern="100" dirty="0">
                <a:effectLst/>
                <a:latin typeface="Times New Roman" panose="02020603050405020304" pitchFamily="18" charset="0"/>
                <a:ea typeface="新細明體" panose="02020500000000000000" pitchFamily="18" charset="-120"/>
                <a:cs typeface="Times New Roman" panose="02020603050405020304" pitchFamily="18" charset="0"/>
              </a:rPr>
              <a:t>選舉基礎設施安全之防護</a:t>
            </a:r>
            <a:endParaRPr lang="zh-TW" altLang="en-US" sz="2000" b="1" dirty="0"/>
          </a:p>
        </p:txBody>
      </p:sp>
      <p:sp>
        <p:nvSpPr>
          <p:cNvPr id="44" name="文字方塊 43">
            <a:extLst>
              <a:ext uri="{FF2B5EF4-FFF2-40B4-BE49-F238E27FC236}">
                <a16:creationId xmlns:a16="http://schemas.microsoft.com/office/drawing/2014/main" id="{B8588600-B2A7-C737-A93F-B2EEC8F76940}"/>
              </a:ext>
            </a:extLst>
          </p:cNvPr>
          <p:cNvSpPr txBox="1"/>
          <p:nvPr/>
        </p:nvSpPr>
        <p:spPr>
          <a:xfrm>
            <a:off x="6244809" y="4645588"/>
            <a:ext cx="1851597" cy="923330"/>
          </a:xfrm>
          <a:prstGeom prst="rect">
            <a:avLst/>
          </a:prstGeom>
          <a:noFill/>
        </p:spPr>
        <p:txBody>
          <a:bodyPr wrap="square">
            <a:spAutoFit/>
          </a:bodyPr>
          <a:lstStyle/>
          <a:p>
            <a:pPr algn="ctr"/>
            <a:r>
              <a:rPr lang="en-US" altLang="zh-TW" sz="1800" b="1" kern="100" dirty="0">
                <a:solidFill>
                  <a:srgbClr val="000000"/>
                </a:solidFill>
                <a:effectLst/>
                <a:latin typeface="Times New Roman" panose="02020603050405020304" pitchFamily="18" charset="0"/>
                <a:ea typeface="新細明體" panose="02020500000000000000" pitchFamily="18" charset="-120"/>
              </a:rPr>
              <a:t>National Risk Management</a:t>
            </a:r>
          </a:p>
          <a:p>
            <a:pPr algn="ctr"/>
            <a:r>
              <a:rPr lang="en-US" altLang="zh-TW" b="1" kern="100" dirty="0">
                <a:solidFill>
                  <a:srgbClr val="000000"/>
                </a:solidFill>
                <a:latin typeface="Times New Roman" panose="02020603050405020304" pitchFamily="18" charset="0"/>
                <a:ea typeface="新細明體" panose="02020500000000000000" pitchFamily="18" charset="-120"/>
              </a:rPr>
              <a:t>Center</a:t>
            </a:r>
            <a:endParaRPr lang="zh-TW" altLang="en-US" dirty="0"/>
          </a:p>
        </p:txBody>
      </p:sp>
      <p:sp>
        <p:nvSpPr>
          <p:cNvPr id="45" name="文本框 20">
            <a:extLst>
              <a:ext uri="{FF2B5EF4-FFF2-40B4-BE49-F238E27FC236}">
                <a16:creationId xmlns:a16="http://schemas.microsoft.com/office/drawing/2014/main" id="{57BDA90B-3803-4283-0C9D-B9BBBCCF1374}"/>
              </a:ext>
            </a:extLst>
          </p:cNvPr>
          <p:cNvSpPr txBox="1"/>
          <p:nvPr/>
        </p:nvSpPr>
        <p:spPr>
          <a:xfrm>
            <a:off x="798708" y="4142867"/>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3</a:t>
            </a:r>
            <a:endParaRPr lang="en-US" altLang="zh-CN" sz="9600" dirty="0">
              <a:ea typeface="Microsoft YaHei UI" panose="020B0503020204020204" pitchFamily="34" charset="-122"/>
            </a:endParaRPr>
          </a:p>
        </p:txBody>
      </p:sp>
      <p:sp>
        <p:nvSpPr>
          <p:cNvPr id="46" name="文本框 20">
            <a:extLst>
              <a:ext uri="{FF2B5EF4-FFF2-40B4-BE49-F238E27FC236}">
                <a16:creationId xmlns:a16="http://schemas.microsoft.com/office/drawing/2014/main" id="{DB382A37-BCB8-9016-CAD4-E00587463BDD}"/>
              </a:ext>
            </a:extLst>
          </p:cNvPr>
          <p:cNvSpPr txBox="1"/>
          <p:nvPr/>
        </p:nvSpPr>
        <p:spPr>
          <a:xfrm>
            <a:off x="8780168" y="4282506"/>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4</a:t>
            </a:r>
            <a:endParaRPr lang="en-US" altLang="zh-CN" sz="9600" dirty="0">
              <a:ea typeface="Microsoft YaHei UI" panose="020B0503020204020204" pitchFamily="34" charset="-122"/>
            </a:endParaRPr>
          </a:p>
        </p:txBody>
      </p:sp>
      <p:sp>
        <p:nvSpPr>
          <p:cNvPr id="2" name="頁尾版面配置區 1"/>
          <p:cNvSpPr>
            <a:spLocks noGrp="1"/>
          </p:cNvSpPr>
          <p:nvPr>
            <p:ph type="ftr" sz="quarter" idx="11"/>
          </p:nvPr>
        </p:nvSpPr>
        <p:spPr/>
        <p:txBody>
          <a:bodyPr/>
          <a:lstStyle/>
          <a:p>
            <a:endParaRPr lang="zh-CN" altLang="en-US"/>
          </a:p>
        </p:txBody>
      </p:sp>
      <p:sp>
        <p:nvSpPr>
          <p:cNvPr id="4" name="投影片編號版面配置區 3"/>
          <p:cNvSpPr>
            <a:spLocks noGrp="1"/>
          </p:cNvSpPr>
          <p:nvPr>
            <p:ph type="sldNum" sz="quarter" idx="12"/>
          </p:nvPr>
        </p:nvSpPr>
        <p:spPr/>
        <p:txBody>
          <a:bodyPr/>
          <a:lstStyle/>
          <a:p>
            <a:fld id="{DDB12F21-99BD-4F85-A7AE-95BD87BF1130}" type="slidenum">
              <a:rPr lang="zh-CN" altLang="en-US" smtClean="0"/>
              <a:t>13</a:t>
            </a:fld>
            <a:endParaRPr lang="zh-CN" altLang="en-US"/>
          </a:p>
        </p:txBody>
      </p:sp>
    </p:spTree>
    <p:extLst>
      <p:ext uri="{BB962C8B-B14F-4D97-AF65-F5344CB8AC3E}">
        <p14:creationId xmlns:p14="http://schemas.microsoft.com/office/powerpoint/2010/main" val="410444800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ppt_w</p:attrName>
                                        </p:attrNameLst>
                                      </p:cBhvr>
                                      <p:tavLst>
                                        <p:tav tm="0">
                                          <p:val>
                                            <p:fltVal val="0"/>
                                          </p:val>
                                        </p:tav>
                                        <p:tav tm="100000">
                                          <p:val>
                                            <p:strVal val="#ppt_w"/>
                                          </p:val>
                                        </p:tav>
                                      </p:tavLst>
                                    </p:anim>
                                    <p:anim calcmode="lin" valueType="num">
                                      <p:cBhvr>
                                        <p:cTn id="8" dur="750" fill="hold"/>
                                        <p:tgtEl>
                                          <p:spTgt spid="30"/>
                                        </p:tgtEl>
                                        <p:attrNameLst>
                                          <p:attrName>ppt_h</p:attrName>
                                        </p:attrNameLst>
                                      </p:cBhvr>
                                      <p:tavLst>
                                        <p:tav tm="0">
                                          <p:val>
                                            <p:fltVal val="0"/>
                                          </p:val>
                                        </p:tav>
                                        <p:tav tm="100000">
                                          <p:val>
                                            <p:strVal val="#ppt_h"/>
                                          </p:val>
                                        </p:tav>
                                      </p:tavLst>
                                    </p:anim>
                                    <p:animEffect transition="in" filter="fade">
                                      <p:cBhvr>
                                        <p:cTn id="9" dur="750"/>
                                        <p:tgtEl>
                                          <p:spTgt spid="30"/>
                                        </p:tgtEl>
                                      </p:cBhvr>
                                    </p:animEffect>
                                  </p:childTnLst>
                                </p:cTn>
                              </p:par>
                              <p:par>
                                <p:cTn id="10" presetID="53" presetClass="entr" presetSubtype="16" fill="hold" nodeType="withEffect">
                                  <p:stCondLst>
                                    <p:cond delay="500"/>
                                  </p:stCondLst>
                                  <p:childTnLst>
                                    <p:set>
                                      <p:cBhvr>
                                        <p:cTn id="11" dur="1" fill="hold">
                                          <p:stCondLst>
                                            <p:cond delay="0"/>
                                          </p:stCondLst>
                                        </p:cTn>
                                        <p:tgtEl>
                                          <p:spTgt spid="31"/>
                                        </p:tgtEl>
                                        <p:attrNameLst>
                                          <p:attrName>style.visibility</p:attrName>
                                        </p:attrNameLst>
                                      </p:cBhvr>
                                      <p:to>
                                        <p:strVal val="visible"/>
                                      </p:to>
                                    </p:set>
                                    <p:anim calcmode="lin" valueType="num">
                                      <p:cBhvr>
                                        <p:cTn id="12" dur="750" fill="hold"/>
                                        <p:tgtEl>
                                          <p:spTgt spid="31"/>
                                        </p:tgtEl>
                                        <p:attrNameLst>
                                          <p:attrName>ppt_w</p:attrName>
                                        </p:attrNameLst>
                                      </p:cBhvr>
                                      <p:tavLst>
                                        <p:tav tm="0">
                                          <p:val>
                                            <p:fltVal val="0"/>
                                          </p:val>
                                        </p:tav>
                                        <p:tav tm="100000">
                                          <p:val>
                                            <p:strVal val="#ppt_w"/>
                                          </p:val>
                                        </p:tav>
                                      </p:tavLst>
                                    </p:anim>
                                    <p:anim calcmode="lin" valueType="num">
                                      <p:cBhvr>
                                        <p:cTn id="13" dur="750" fill="hold"/>
                                        <p:tgtEl>
                                          <p:spTgt spid="31"/>
                                        </p:tgtEl>
                                        <p:attrNameLst>
                                          <p:attrName>ppt_h</p:attrName>
                                        </p:attrNameLst>
                                      </p:cBhvr>
                                      <p:tavLst>
                                        <p:tav tm="0">
                                          <p:val>
                                            <p:fltVal val="0"/>
                                          </p:val>
                                        </p:tav>
                                        <p:tav tm="100000">
                                          <p:val>
                                            <p:strVal val="#ppt_h"/>
                                          </p:val>
                                        </p:tav>
                                      </p:tavLst>
                                    </p:anim>
                                    <p:animEffect transition="in" filter="fade">
                                      <p:cBhvr>
                                        <p:cTn id="14" dur="750"/>
                                        <p:tgtEl>
                                          <p:spTgt spid="31"/>
                                        </p:tgtEl>
                                      </p:cBhvr>
                                    </p:animEffect>
                                  </p:childTnLst>
                                </p:cTn>
                              </p:par>
                              <p:par>
                                <p:cTn id="15" presetID="53" presetClass="entr" presetSubtype="16" fill="hold" nodeType="withEffect">
                                  <p:stCondLst>
                                    <p:cond delay="7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750" fill="hold"/>
                                        <p:tgtEl>
                                          <p:spTgt spid="32"/>
                                        </p:tgtEl>
                                        <p:attrNameLst>
                                          <p:attrName>ppt_w</p:attrName>
                                        </p:attrNameLst>
                                      </p:cBhvr>
                                      <p:tavLst>
                                        <p:tav tm="0">
                                          <p:val>
                                            <p:fltVal val="0"/>
                                          </p:val>
                                        </p:tav>
                                        <p:tav tm="100000">
                                          <p:val>
                                            <p:strVal val="#ppt_w"/>
                                          </p:val>
                                        </p:tav>
                                      </p:tavLst>
                                    </p:anim>
                                    <p:anim calcmode="lin" valueType="num">
                                      <p:cBhvr>
                                        <p:cTn id="18" dur="750" fill="hold"/>
                                        <p:tgtEl>
                                          <p:spTgt spid="32"/>
                                        </p:tgtEl>
                                        <p:attrNameLst>
                                          <p:attrName>ppt_h</p:attrName>
                                        </p:attrNameLst>
                                      </p:cBhvr>
                                      <p:tavLst>
                                        <p:tav tm="0">
                                          <p:val>
                                            <p:fltVal val="0"/>
                                          </p:val>
                                        </p:tav>
                                        <p:tav tm="100000">
                                          <p:val>
                                            <p:strVal val="#ppt_h"/>
                                          </p:val>
                                        </p:tav>
                                      </p:tavLst>
                                    </p:anim>
                                    <p:animEffect transition="in" filter="fade">
                                      <p:cBhvr>
                                        <p:cTn id="19" dur="750"/>
                                        <p:tgtEl>
                                          <p:spTgt spid="32"/>
                                        </p:tgtEl>
                                      </p:cBhvr>
                                    </p:animEffect>
                                  </p:childTnLst>
                                </p:cTn>
                              </p:par>
                              <p:par>
                                <p:cTn id="20" presetID="53" presetClass="entr" presetSubtype="16" fill="hold" nodeType="withEffect">
                                  <p:stCondLst>
                                    <p:cond delay="100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par>
                                <p:cTn id="25" presetID="16" presetClass="entr" presetSubtype="42" fill="hold"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barn(outHorizontal)">
                                      <p:cBhvr>
                                        <p:cTn id="27" dur="750"/>
                                        <p:tgtEl>
                                          <p:spTgt spid="5"/>
                                        </p:tgtEl>
                                      </p:cBhvr>
                                    </p:animEffect>
                                  </p:childTnLst>
                                </p:cTn>
                              </p:par>
                              <p:par>
                                <p:cTn id="28" presetID="16" presetClass="entr" presetSubtype="37" fill="hold" nodeType="withEffect">
                                  <p:stCondLst>
                                    <p:cond delay="1000"/>
                                  </p:stCondLst>
                                  <p:childTnLst>
                                    <p:set>
                                      <p:cBhvr>
                                        <p:cTn id="29" dur="1" fill="hold">
                                          <p:stCondLst>
                                            <p:cond delay="0"/>
                                          </p:stCondLst>
                                        </p:cTn>
                                        <p:tgtEl>
                                          <p:spTgt spid="3"/>
                                        </p:tgtEl>
                                        <p:attrNameLst>
                                          <p:attrName>style.visibility</p:attrName>
                                        </p:attrNameLst>
                                      </p:cBhvr>
                                      <p:to>
                                        <p:strVal val="visible"/>
                                      </p:to>
                                    </p:set>
                                    <p:animEffect transition="in" filter="barn(outVertical)">
                                      <p:cBhvr>
                                        <p:cTn id="30" dur="1250"/>
                                        <p:tgtEl>
                                          <p:spTgt spid="3"/>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750"/>
                                        <p:tgtEl>
                                          <p:spTgt spid="13"/>
                                        </p:tgtEl>
                                      </p:cBhvr>
                                    </p:animEffect>
                                  </p:childTnLst>
                                </p:cTn>
                              </p:par>
                              <p:par>
                                <p:cTn id="34" presetID="6" presetClass="emph" presetSubtype="0" accel="80000" decel="20000" fill="hold" grpId="1" nodeType="withEffect">
                                  <p:stCondLst>
                                    <p:cond delay="1000"/>
                                  </p:stCondLst>
                                  <p:childTnLst>
                                    <p:animScale>
                                      <p:cBhvr>
                                        <p:cTn id="35" dur="1250" fill="hold"/>
                                        <p:tgtEl>
                                          <p:spTgt spid="13"/>
                                        </p:tgtEl>
                                      </p:cBhvr>
                                      <p:by x="150000" y="150000"/>
                                    </p:animScale>
                                  </p:childTnLst>
                                </p:cTn>
                              </p:par>
                              <p:par>
                                <p:cTn id="36" presetID="6" presetClass="emph" presetSubtype="0" accel="80000" decel="20000" fill="hold" grpId="2" nodeType="withEffect">
                                  <p:stCondLst>
                                    <p:cond delay="2250"/>
                                  </p:stCondLst>
                                  <p:childTnLst>
                                    <p:animScale>
                                      <p:cBhvr>
                                        <p:cTn id="37" dur="1250" fill="hold"/>
                                        <p:tgtEl>
                                          <p:spTgt spid="13"/>
                                        </p:tgtEl>
                                      </p:cBhvr>
                                      <p:by x="66000" y="66000"/>
                                    </p:animScale>
                                  </p:childTnLst>
                                </p:cTn>
                              </p:par>
                              <p:par>
                                <p:cTn id="38" presetID="10" presetClass="entr" presetSubtype="0" fill="hold" grpId="0" nodeType="withEffect">
                                  <p:stCondLst>
                                    <p:cond delay="12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childTnLst>
                                </p:cTn>
                              </p:par>
                              <p:par>
                                <p:cTn id="41" presetID="6" presetClass="emph" presetSubtype="0" accel="80000" decel="20000" fill="hold" grpId="1" nodeType="withEffect">
                                  <p:stCondLst>
                                    <p:cond delay="1500"/>
                                  </p:stCondLst>
                                  <p:childTnLst>
                                    <p:animScale>
                                      <p:cBhvr>
                                        <p:cTn id="42" dur="1250" fill="hold"/>
                                        <p:tgtEl>
                                          <p:spTgt spid="14"/>
                                        </p:tgtEl>
                                      </p:cBhvr>
                                      <p:by x="150000" y="150000"/>
                                    </p:animScale>
                                  </p:childTnLst>
                                </p:cTn>
                              </p:par>
                              <p:par>
                                <p:cTn id="43" presetID="6" presetClass="emph" presetSubtype="0" accel="80000" decel="20000" fill="hold" grpId="2" nodeType="withEffect">
                                  <p:stCondLst>
                                    <p:cond delay="2750"/>
                                  </p:stCondLst>
                                  <p:childTnLst>
                                    <p:animScale>
                                      <p:cBhvr>
                                        <p:cTn id="44" dur="1250" fill="hold"/>
                                        <p:tgtEl>
                                          <p:spTgt spid="14"/>
                                        </p:tgtEl>
                                      </p:cBhvr>
                                      <p:by x="66000" y="66000"/>
                                    </p:animScale>
                                  </p:childTnLst>
                                </p:cTn>
                              </p:par>
                              <p:par>
                                <p:cTn id="45" presetID="10" presetClass="entr" presetSubtype="0" fill="hold" grpId="0" nodeType="withEffect">
                                  <p:stCondLst>
                                    <p:cond delay="15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750"/>
                                        <p:tgtEl>
                                          <p:spTgt spid="15"/>
                                        </p:tgtEl>
                                      </p:cBhvr>
                                    </p:animEffect>
                                  </p:childTnLst>
                                </p:cTn>
                              </p:par>
                              <p:par>
                                <p:cTn id="48" presetID="6" presetClass="emph" presetSubtype="0" accel="80000" decel="20000" fill="hold" grpId="1" nodeType="withEffect">
                                  <p:stCondLst>
                                    <p:cond delay="1750"/>
                                  </p:stCondLst>
                                  <p:childTnLst>
                                    <p:animScale>
                                      <p:cBhvr>
                                        <p:cTn id="49" dur="1250" fill="hold"/>
                                        <p:tgtEl>
                                          <p:spTgt spid="15"/>
                                        </p:tgtEl>
                                      </p:cBhvr>
                                      <p:by x="150000" y="150000"/>
                                    </p:animScale>
                                  </p:childTnLst>
                                </p:cTn>
                              </p:par>
                              <p:par>
                                <p:cTn id="50" presetID="6" presetClass="emph" presetSubtype="0" accel="80000" decel="20000" fill="hold" grpId="2" nodeType="withEffect">
                                  <p:stCondLst>
                                    <p:cond delay="3000"/>
                                  </p:stCondLst>
                                  <p:childTnLst>
                                    <p:animScale>
                                      <p:cBhvr>
                                        <p:cTn id="51" dur="1250" fill="hold"/>
                                        <p:tgtEl>
                                          <p:spTgt spid="15"/>
                                        </p:tgtEl>
                                      </p:cBhvr>
                                      <p:by x="66000" y="66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14" grpId="2" animBg="1"/>
      <p:bldP spid="15" grpId="0" animBg="1"/>
      <p:bldP spid="15" grpId="1" animBg="1"/>
      <p:bldP spid="15"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3772446" y="2052640"/>
            <a:ext cx="4713402" cy="4162860"/>
          </a:xfrm>
          <a:prstGeom prst="roundRect">
            <a:avLst>
              <a:gd name="adj" fmla="val 3206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4" name="圆角矩形 13"/>
          <p:cNvSpPr/>
          <p:nvPr/>
        </p:nvSpPr>
        <p:spPr>
          <a:xfrm>
            <a:off x="3494254" y="1787166"/>
            <a:ext cx="5221629" cy="4611724"/>
          </a:xfrm>
          <a:prstGeom prst="roundRect">
            <a:avLst>
              <a:gd name="adj" fmla="val 32066"/>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5" name="圆角矩形 14"/>
          <p:cNvSpPr/>
          <p:nvPr/>
        </p:nvSpPr>
        <p:spPr>
          <a:xfrm>
            <a:off x="1199920" y="-193467"/>
            <a:ext cx="9723209" cy="8587504"/>
          </a:xfrm>
          <a:prstGeom prst="roundRect">
            <a:avLst>
              <a:gd name="adj" fmla="val 32066"/>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7" name="文本框 16"/>
          <p:cNvSpPr txBox="1"/>
          <p:nvPr/>
        </p:nvSpPr>
        <p:spPr>
          <a:xfrm>
            <a:off x="924828" y="1545493"/>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1</a:t>
            </a:r>
            <a:endParaRPr lang="en-US" altLang="zh-CN" sz="9600" dirty="0">
              <a:ea typeface="Microsoft YaHei UI" panose="020B0503020204020204" pitchFamily="34" charset="-122"/>
            </a:endParaRPr>
          </a:p>
        </p:txBody>
      </p:sp>
      <p:sp>
        <p:nvSpPr>
          <p:cNvPr id="21" name="文本框 20"/>
          <p:cNvSpPr txBox="1"/>
          <p:nvPr/>
        </p:nvSpPr>
        <p:spPr>
          <a:xfrm>
            <a:off x="8732637" y="1534287"/>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2</a:t>
            </a:r>
            <a:endParaRPr lang="en-US" altLang="zh-CN" sz="9600" dirty="0">
              <a:ea typeface="Microsoft YaHei UI" panose="020B0503020204020204" pitchFamily="34" charset="-122"/>
            </a:endParaRPr>
          </a:p>
        </p:txBody>
      </p:sp>
      <p:cxnSp>
        <p:nvCxnSpPr>
          <p:cNvPr id="3" name="直接连接符 2"/>
          <p:cNvCxnSpPr/>
          <p:nvPr/>
        </p:nvCxnSpPr>
        <p:spPr>
          <a:xfrm>
            <a:off x="0" y="4089541"/>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99625" y="1505712"/>
            <a:ext cx="0" cy="53903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915568" y="2152033"/>
            <a:ext cx="1349829" cy="1349829"/>
            <a:chOff x="4711697" y="2699656"/>
            <a:chExt cx="1349829" cy="1349829"/>
          </a:xfrm>
        </p:grpSpPr>
        <p:sp>
          <p:nvSpPr>
            <p:cNvPr id="9" name="对角圆角矩形 8"/>
            <p:cNvSpPr/>
            <p:nvPr/>
          </p:nvSpPr>
          <p:spPr>
            <a:xfrm>
              <a:off x="4711697" y="2699656"/>
              <a:ext cx="1349829" cy="1349829"/>
            </a:xfrm>
            <a:prstGeom prst="round2Diag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5136297" y="3115069"/>
              <a:ext cx="505638" cy="505824"/>
            </a:xfrm>
            <a:prstGeom prst="rect">
              <a:avLst/>
            </a:prstGeom>
          </p:spPr>
        </p:pic>
      </p:grpSp>
      <p:grpSp>
        <p:nvGrpSpPr>
          <p:cNvPr id="31" name="组合 30"/>
          <p:cNvGrpSpPr/>
          <p:nvPr/>
        </p:nvGrpSpPr>
        <p:grpSpPr>
          <a:xfrm>
            <a:off x="2017368" y="4891960"/>
            <a:ext cx="1349829" cy="1349829"/>
            <a:chOff x="6148612" y="2699656"/>
            <a:chExt cx="1349829" cy="1349829"/>
          </a:xfrm>
        </p:grpSpPr>
        <p:sp>
          <p:nvSpPr>
            <p:cNvPr id="10" name="对角圆角矩形 9"/>
            <p:cNvSpPr/>
            <p:nvPr/>
          </p:nvSpPr>
          <p:spPr>
            <a:xfrm rot="16200000">
              <a:off x="6148612" y="2699656"/>
              <a:ext cx="1349829" cy="1349829"/>
            </a:xfrm>
            <a:prstGeom prst="round2Diag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6576613" y="3131757"/>
              <a:ext cx="492786" cy="492786"/>
            </a:xfrm>
            <a:prstGeom prst="rect">
              <a:avLst/>
            </a:prstGeom>
          </p:spPr>
        </p:pic>
      </p:grpSp>
      <p:grpSp>
        <p:nvGrpSpPr>
          <p:cNvPr id="32" name="组合 31"/>
          <p:cNvGrpSpPr/>
          <p:nvPr/>
        </p:nvGrpSpPr>
        <p:grpSpPr>
          <a:xfrm>
            <a:off x="9848392" y="4677221"/>
            <a:ext cx="1349829" cy="1349829"/>
            <a:chOff x="6148611" y="4136571"/>
            <a:chExt cx="1349829" cy="1349829"/>
          </a:xfrm>
        </p:grpSpPr>
        <p:sp>
          <p:nvSpPr>
            <p:cNvPr id="11" name="对角圆角矩形 10"/>
            <p:cNvSpPr/>
            <p:nvPr/>
          </p:nvSpPr>
          <p:spPr>
            <a:xfrm>
              <a:off x="6148611" y="4136571"/>
              <a:ext cx="1349829" cy="1349829"/>
            </a:xfrm>
            <a:prstGeom prst="round2Diag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6576613" y="4554225"/>
              <a:ext cx="505120" cy="505825"/>
            </a:xfrm>
            <a:prstGeom prst="rect">
              <a:avLst/>
            </a:prstGeom>
          </p:spPr>
        </p:pic>
      </p:grpSp>
      <p:grpSp>
        <p:nvGrpSpPr>
          <p:cNvPr id="8" name="组合 7"/>
          <p:cNvGrpSpPr/>
          <p:nvPr/>
        </p:nvGrpSpPr>
        <p:grpSpPr>
          <a:xfrm>
            <a:off x="9802157" y="2093544"/>
            <a:ext cx="1349829" cy="1349829"/>
            <a:chOff x="4711696" y="4136571"/>
            <a:chExt cx="1349829" cy="1349829"/>
          </a:xfrm>
        </p:grpSpPr>
        <p:sp>
          <p:nvSpPr>
            <p:cNvPr id="12" name="对角圆角矩形 11"/>
            <p:cNvSpPr/>
            <p:nvPr/>
          </p:nvSpPr>
          <p:spPr>
            <a:xfrm rot="16200000">
              <a:off x="4711696" y="4136571"/>
              <a:ext cx="1349829" cy="1349829"/>
            </a:xfrm>
            <a:prstGeom prst="round2Diag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5144641" y="4554225"/>
              <a:ext cx="511620" cy="505824"/>
            </a:xfrm>
            <a:prstGeom prst="rect">
              <a:avLst/>
            </a:prstGeom>
          </p:spPr>
        </p:pic>
      </p:grpSp>
      <p:sp>
        <p:nvSpPr>
          <p:cNvPr id="7" name="文字方塊 6">
            <a:extLst>
              <a:ext uri="{FF2B5EF4-FFF2-40B4-BE49-F238E27FC236}">
                <a16:creationId xmlns:a16="http://schemas.microsoft.com/office/drawing/2014/main" id="{FE43307F-2F63-EF3F-932E-4BDEF0EECA6E}"/>
              </a:ext>
            </a:extLst>
          </p:cNvPr>
          <p:cNvSpPr txBox="1"/>
          <p:nvPr/>
        </p:nvSpPr>
        <p:spPr>
          <a:xfrm>
            <a:off x="696627" y="318501"/>
            <a:ext cx="7276302" cy="1200329"/>
          </a:xfrm>
          <a:prstGeom prst="rect">
            <a:avLst/>
          </a:prstGeom>
          <a:noFill/>
        </p:spPr>
        <p:txBody>
          <a:bodyPr wrap="square">
            <a:spAutoFit/>
          </a:bodyPr>
          <a:lstStyle/>
          <a:p>
            <a:r>
              <a:rPr lang="en-US" altLang="zh-TW" sz="3600" b="1" kern="0" spc="75" dirty="0">
                <a:ea typeface="標楷體" panose="03000509000000000000" pitchFamily="65" charset="-120"/>
                <a:cs typeface="新細明體" panose="02020500000000000000" pitchFamily="18" charset="-120"/>
              </a:rPr>
              <a:t>CISA</a:t>
            </a:r>
            <a:r>
              <a:rPr lang="zh-TW" altLang="en-US" sz="3600" b="1" kern="0" spc="75" dirty="0">
                <a:ea typeface="標楷體" panose="03000509000000000000" pitchFamily="65" charset="-120"/>
                <a:cs typeface="新細明體" panose="02020500000000000000" pitchFamily="18" charset="-120"/>
              </a:rPr>
              <a:t>中央執法部門：</a:t>
            </a:r>
            <a:endParaRPr lang="en-US" altLang="zh-TW" sz="3600" b="1" kern="0" spc="75" dirty="0">
              <a:ea typeface="標楷體" panose="03000509000000000000" pitchFamily="65" charset="-120"/>
              <a:cs typeface="新細明體" panose="02020500000000000000" pitchFamily="18" charset="-120"/>
            </a:endParaRPr>
          </a:p>
          <a:p>
            <a:r>
              <a:rPr lang="zh-TW" altLang="en-US" sz="3600" b="1" kern="0" spc="75" dirty="0">
                <a:effectLst/>
                <a:ea typeface="標楷體" panose="03000509000000000000" pitchFamily="65" charset="-120"/>
                <a:cs typeface="新細明體" panose="02020500000000000000" pitchFamily="18" charset="-120"/>
              </a:rPr>
              <a:t>      </a:t>
            </a:r>
            <a:r>
              <a:rPr lang="en-US" altLang="zh-TW" sz="3600" b="1" kern="0" spc="75" dirty="0">
                <a:effectLst/>
                <a:ea typeface="標楷體" panose="03000509000000000000" pitchFamily="65" charset="-120"/>
                <a:cs typeface="新細明體" panose="02020500000000000000" pitchFamily="18" charset="-120"/>
              </a:rPr>
              <a:t>5.</a:t>
            </a:r>
            <a:r>
              <a:rPr lang="zh-TW" altLang="en-US" sz="3600" b="1" kern="0" spc="75" dirty="0">
                <a:effectLst/>
                <a:ea typeface="標楷體" panose="03000509000000000000" pitchFamily="65" charset="-120"/>
                <a:cs typeface="新細明體" panose="02020500000000000000" pitchFamily="18" charset="-120"/>
              </a:rPr>
              <a:t>利害相關者參與部門</a:t>
            </a:r>
            <a:endParaRPr lang="en-US" altLang="zh-TW" sz="3600" b="1" kern="0" spc="75" dirty="0">
              <a:effectLst/>
              <a:ea typeface="標楷體" panose="03000509000000000000" pitchFamily="65" charset="-120"/>
              <a:cs typeface="新細明體" panose="02020500000000000000" pitchFamily="18" charset="-120"/>
            </a:endParaRPr>
          </a:p>
        </p:txBody>
      </p:sp>
      <p:sp>
        <p:nvSpPr>
          <p:cNvPr id="38" name="文字方塊 37">
            <a:extLst>
              <a:ext uri="{FF2B5EF4-FFF2-40B4-BE49-F238E27FC236}">
                <a16:creationId xmlns:a16="http://schemas.microsoft.com/office/drawing/2014/main" id="{66663BFF-7DB8-FC91-D130-4E402E13CE8F}"/>
              </a:ext>
            </a:extLst>
          </p:cNvPr>
          <p:cNvSpPr txBox="1"/>
          <p:nvPr/>
        </p:nvSpPr>
        <p:spPr>
          <a:xfrm>
            <a:off x="3979542" y="2816763"/>
            <a:ext cx="2255043" cy="923330"/>
          </a:xfrm>
          <a:prstGeom prst="rect">
            <a:avLst/>
          </a:prstGeom>
          <a:noFill/>
        </p:spPr>
        <p:txBody>
          <a:bodyPr wrap="square">
            <a:spAutoFit/>
          </a:bodyPr>
          <a:lstStyle/>
          <a:p>
            <a:pPr algn="ctr"/>
            <a:r>
              <a:rPr lang="en-US" altLang="zh-TW" sz="1800" b="1" kern="100" dirty="0">
                <a:effectLst/>
                <a:latin typeface="Times New Roman" panose="02020603050405020304" pitchFamily="18" charset="0"/>
                <a:ea typeface="新細明體" panose="02020500000000000000" pitchFamily="18" charset="-120"/>
              </a:rPr>
              <a:t>Stakeholder Engagement Division</a:t>
            </a:r>
            <a:r>
              <a:rPr lang="zh-TW" altLang="zh-TW" b="1" dirty="0">
                <a:effectLst/>
              </a:rPr>
              <a:t> </a:t>
            </a:r>
            <a:endParaRPr lang="zh-TW" altLang="en-US" b="1" dirty="0"/>
          </a:p>
        </p:txBody>
      </p:sp>
      <p:sp>
        <p:nvSpPr>
          <p:cNvPr id="40" name="文字方塊 39">
            <a:extLst>
              <a:ext uri="{FF2B5EF4-FFF2-40B4-BE49-F238E27FC236}">
                <a16:creationId xmlns:a16="http://schemas.microsoft.com/office/drawing/2014/main" id="{DBC21077-D5E5-EBB5-E32D-685C672B4E11}"/>
              </a:ext>
            </a:extLst>
          </p:cNvPr>
          <p:cNvSpPr txBox="1"/>
          <p:nvPr/>
        </p:nvSpPr>
        <p:spPr>
          <a:xfrm>
            <a:off x="6422736" y="2955882"/>
            <a:ext cx="1550193" cy="707886"/>
          </a:xfrm>
          <a:prstGeom prst="rect">
            <a:avLst/>
          </a:prstGeom>
          <a:noFill/>
        </p:spPr>
        <p:txBody>
          <a:bodyPr wrap="square">
            <a:spAutoFit/>
          </a:bodyPr>
          <a:lstStyle/>
          <a:p>
            <a:r>
              <a:rPr lang="zh-TW" altLang="zh-TW" sz="2000" b="1" kern="100" dirty="0">
                <a:effectLst/>
                <a:latin typeface="Times New Roman" panose="02020603050405020304" pitchFamily="18" charset="0"/>
                <a:ea typeface="新細明體" panose="02020500000000000000" pitchFamily="18" charset="-120"/>
                <a:cs typeface="Times New Roman" panose="02020603050405020304" pitchFamily="18" charset="0"/>
              </a:rPr>
              <a:t>建立戰略合作夥伴關係</a:t>
            </a:r>
            <a:r>
              <a:rPr lang="zh-TW" altLang="zh-TW" sz="2000" b="1" dirty="0">
                <a:effectLst/>
              </a:rPr>
              <a:t> </a:t>
            </a:r>
            <a:endParaRPr lang="zh-TW" altLang="en-US" sz="2000" b="1" dirty="0"/>
          </a:p>
        </p:txBody>
      </p:sp>
      <p:sp>
        <p:nvSpPr>
          <p:cNvPr id="42" name="文字方塊 41">
            <a:extLst>
              <a:ext uri="{FF2B5EF4-FFF2-40B4-BE49-F238E27FC236}">
                <a16:creationId xmlns:a16="http://schemas.microsoft.com/office/drawing/2014/main" id="{C3DA84B9-4DEA-2960-0DC9-694F564EEB07}"/>
              </a:ext>
            </a:extLst>
          </p:cNvPr>
          <p:cNvSpPr txBox="1"/>
          <p:nvPr/>
        </p:nvSpPr>
        <p:spPr>
          <a:xfrm>
            <a:off x="4166883" y="4675851"/>
            <a:ext cx="1851597" cy="707886"/>
          </a:xfrm>
          <a:prstGeom prst="rect">
            <a:avLst/>
          </a:prstGeom>
          <a:noFill/>
        </p:spPr>
        <p:txBody>
          <a:bodyPr wrap="square">
            <a:spAutoFit/>
          </a:bodyPr>
          <a:lstStyle/>
          <a:p>
            <a:r>
              <a:rPr lang="zh-TW" altLang="zh-TW" sz="2000" b="1" kern="100" dirty="0">
                <a:effectLst/>
                <a:latin typeface="Times New Roman" panose="02020603050405020304" pitchFamily="18" charset="0"/>
                <a:ea typeface="新細明體" panose="02020500000000000000" pitchFamily="18" charset="-120"/>
                <a:cs typeface="Times New Roman" panose="02020603050405020304" pitchFamily="18" charset="0"/>
              </a:rPr>
              <a:t>利害相關者參與戰略</a:t>
            </a:r>
            <a:r>
              <a:rPr lang="zh-TW" altLang="en-US" sz="2000" b="1" kern="100" dirty="0">
                <a:latin typeface="Times New Roman" panose="02020603050405020304" pitchFamily="18" charset="0"/>
                <a:ea typeface="新細明體" panose="02020500000000000000" pitchFamily="18" charset="-120"/>
                <a:cs typeface="Times New Roman" panose="02020603050405020304" pitchFamily="18" charset="0"/>
              </a:rPr>
              <a:t>計畫</a:t>
            </a:r>
            <a:endParaRPr lang="zh-TW" altLang="en-US" sz="2000" b="1" dirty="0"/>
          </a:p>
        </p:txBody>
      </p:sp>
      <p:sp>
        <p:nvSpPr>
          <p:cNvPr id="44" name="文字方塊 43">
            <a:extLst>
              <a:ext uri="{FF2B5EF4-FFF2-40B4-BE49-F238E27FC236}">
                <a16:creationId xmlns:a16="http://schemas.microsoft.com/office/drawing/2014/main" id="{B8588600-B2A7-C737-A93F-B2EEC8F76940}"/>
              </a:ext>
            </a:extLst>
          </p:cNvPr>
          <p:cNvSpPr txBox="1"/>
          <p:nvPr/>
        </p:nvSpPr>
        <p:spPr>
          <a:xfrm>
            <a:off x="6328483" y="4754186"/>
            <a:ext cx="1851597" cy="707886"/>
          </a:xfrm>
          <a:prstGeom prst="rect">
            <a:avLst/>
          </a:prstGeom>
          <a:noFill/>
        </p:spPr>
        <p:txBody>
          <a:bodyPr wrap="square">
            <a:spAutoFit/>
          </a:bodyPr>
          <a:lstStyle/>
          <a:p>
            <a:r>
              <a:rPr lang="zh-TW" altLang="zh-TW" sz="2000" b="1" kern="100" dirty="0">
                <a:effectLst/>
                <a:latin typeface="Times New Roman" panose="02020603050405020304" pitchFamily="18" charset="0"/>
                <a:ea typeface="新細明體" panose="02020500000000000000" pitchFamily="18" charset="-120"/>
                <a:cs typeface="Times New Roman" panose="02020603050405020304" pitchFamily="18" charset="0"/>
              </a:rPr>
              <a:t>利害相關者之關係管理</a:t>
            </a:r>
            <a:r>
              <a:rPr lang="zh-TW" altLang="zh-TW" sz="2000" b="1" dirty="0">
                <a:effectLst/>
              </a:rPr>
              <a:t> </a:t>
            </a:r>
            <a:endParaRPr lang="zh-TW" altLang="en-US" sz="2000" b="1" dirty="0"/>
          </a:p>
        </p:txBody>
      </p:sp>
      <p:sp>
        <p:nvSpPr>
          <p:cNvPr id="45" name="文本框 20">
            <a:extLst>
              <a:ext uri="{FF2B5EF4-FFF2-40B4-BE49-F238E27FC236}">
                <a16:creationId xmlns:a16="http://schemas.microsoft.com/office/drawing/2014/main" id="{57BDA90B-3803-4283-0C9D-B9BBBCCF1374}"/>
              </a:ext>
            </a:extLst>
          </p:cNvPr>
          <p:cNvSpPr txBox="1"/>
          <p:nvPr/>
        </p:nvSpPr>
        <p:spPr>
          <a:xfrm>
            <a:off x="798708" y="4142867"/>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3</a:t>
            </a:r>
            <a:endParaRPr lang="en-US" altLang="zh-CN" sz="9600" dirty="0">
              <a:ea typeface="Microsoft YaHei UI" panose="020B0503020204020204" pitchFamily="34" charset="-122"/>
            </a:endParaRPr>
          </a:p>
        </p:txBody>
      </p:sp>
      <p:sp>
        <p:nvSpPr>
          <p:cNvPr id="46" name="文本框 20">
            <a:extLst>
              <a:ext uri="{FF2B5EF4-FFF2-40B4-BE49-F238E27FC236}">
                <a16:creationId xmlns:a16="http://schemas.microsoft.com/office/drawing/2014/main" id="{DB382A37-BCB8-9016-CAD4-E00587463BDD}"/>
              </a:ext>
            </a:extLst>
          </p:cNvPr>
          <p:cNvSpPr txBox="1"/>
          <p:nvPr/>
        </p:nvSpPr>
        <p:spPr>
          <a:xfrm>
            <a:off x="8780168" y="4282506"/>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4</a:t>
            </a:r>
            <a:endParaRPr lang="en-US" altLang="zh-CN" sz="9600" dirty="0">
              <a:ea typeface="Microsoft YaHei UI" panose="020B0503020204020204" pitchFamily="34" charset="-122"/>
            </a:endParaRPr>
          </a:p>
        </p:txBody>
      </p:sp>
      <p:sp>
        <p:nvSpPr>
          <p:cNvPr id="2" name="頁尾版面配置區 1"/>
          <p:cNvSpPr>
            <a:spLocks noGrp="1"/>
          </p:cNvSpPr>
          <p:nvPr>
            <p:ph type="ftr" sz="quarter" idx="11"/>
          </p:nvPr>
        </p:nvSpPr>
        <p:spPr/>
        <p:txBody>
          <a:bodyPr/>
          <a:lstStyle/>
          <a:p>
            <a:endParaRPr lang="zh-CN" altLang="en-US"/>
          </a:p>
        </p:txBody>
      </p:sp>
      <p:sp>
        <p:nvSpPr>
          <p:cNvPr id="4" name="投影片編號版面配置區 3"/>
          <p:cNvSpPr>
            <a:spLocks noGrp="1"/>
          </p:cNvSpPr>
          <p:nvPr>
            <p:ph type="sldNum" sz="quarter" idx="12"/>
          </p:nvPr>
        </p:nvSpPr>
        <p:spPr/>
        <p:txBody>
          <a:bodyPr/>
          <a:lstStyle/>
          <a:p>
            <a:fld id="{DDB12F21-99BD-4F85-A7AE-95BD87BF1130}" type="slidenum">
              <a:rPr lang="zh-CN" altLang="en-US" smtClean="0"/>
              <a:t>14</a:t>
            </a:fld>
            <a:endParaRPr lang="zh-CN" altLang="en-US"/>
          </a:p>
        </p:txBody>
      </p:sp>
    </p:spTree>
    <p:extLst>
      <p:ext uri="{BB962C8B-B14F-4D97-AF65-F5344CB8AC3E}">
        <p14:creationId xmlns:p14="http://schemas.microsoft.com/office/powerpoint/2010/main" val="36734610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ppt_w</p:attrName>
                                        </p:attrNameLst>
                                      </p:cBhvr>
                                      <p:tavLst>
                                        <p:tav tm="0">
                                          <p:val>
                                            <p:fltVal val="0"/>
                                          </p:val>
                                        </p:tav>
                                        <p:tav tm="100000">
                                          <p:val>
                                            <p:strVal val="#ppt_w"/>
                                          </p:val>
                                        </p:tav>
                                      </p:tavLst>
                                    </p:anim>
                                    <p:anim calcmode="lin" valueType="num">
                                      <p:cBhvr>
                                        <p:cTn id="8" dur="750" fill="hold"/>
                                        <p:tgtEl>
                                          <p:spTgt spid="30"/>
                                        </p:tgtEl>
                                        <p:attrNameLst>
                                          <p:attrName>ppt_h</p:attrName>
                                        </p:attrNameLst>
                                      </p:cBhvr>
                                      <p:tavLst>
                                        <p:tav tm="0">
                                          <p:val>
                                            <p:fltVal val="0"/>
                                          </p:val>
                                        </p:tav>
                                        <p:tav tm="100000">
                                          <p:val>
                                            <p:strVal val="#ppt_h"/>
                                          </p:val>
                                        </p:tav>
                                      </p:tavLst>
                                    </p:anim>
                                    <p:animEffect transition="in" filter="fade">
                                      <p:cBhvr>
                                        <p:cTn id="9" dur="750"/>
                                        <p:tgtEl>
                                          <p:spTgt spid="30"/>
                                        </p:tgtEl>
                                      </p:cBhvr>
                                    </p:animEffect>
                                  </p:childTnLst>
                                </p:cTn>
                              </p:par>
                              <p:par>
                                <p:cTn id="10" presetID="53" presetClass="entr" presetSubtype="16" fill="hold" nodeType="withEffect">
                                  <p:stCondLst>
                                    <p:cond delay="500"/>
                                  </p:stCondLst>
                                  <p:childTnLst>
                                    <p:set>
                                      <p:cBhvr>
                                        <p:cTn id="11" dur="1" fill="hold">
                                          <p:stCondLst>
                                            <p:cond delay="0"/>
                                          </p:stCondLst>
                                        </p:cTn>
                                        <p:tgtEl>
                                          <p:spTgt spid="31"/>
                                        </p:tgtEl>
                                        <p:attrNameLst>
                                          <p:attrName>style.visibility</p:attrName>
                                        </p:attrNameLst>
                                      </p:cBhvr>
                                      <p:to>
                                        <p:strVal val="visible"/>
                                      </p:to>
                                    </p:set>
                                    <p:anim calcmode="lin" valueType="num">
                                      <p:cBhvr>
                                        <p:cTn id="12" dur="750" fill="hold"/>
                                        <p:tgtEl>
                                          <p:spTgt spid="31"/>
                                        </p:tgtEl>
                                        <p:attrNameLst>
                                          <p:attrName>ppt_w</p:attrName>
                                        </p:attrNameLst>
                                      </p:cBhvr>
                                      <p:tavLst>
                                        <p:tav tm="0">
                                          <p:val>
                                            <p:fltVal val="0"/>
                                          </p:val>
                                        </p:tav>
                                        <p:tav tm="100000">
                                          <p:val>
                                            <p:strVal val="#ppt_w"/>
                                          </p:val>
                                        </p:tav>
                                      </p:tavLst>
                                    </p:anim>
                                    <p:anim calcmode="lin" valueType="num">
                                      <p:cBhvr>
                                        <p:cTn id="13" dur="750" fill="hold"/>
                                        <p:tgtEl>
                                          <p:spTgt spid="31"/>
                                        </p:tgtEl>
                                        <p:attrNameLst>
                                          <p:attrName>ppt_h</p:attrName>
                                        </p:attrNameLst>
                                      </p:cBhvr>
                                      <p:tavLst>
                                        <p:tav tm="0">
                                          <p:val>
                                            <p:fltVal val="0"/>
                                          </p:val>
                                        </p:tav>
                                        <p:tav tm="100000">
                                          <p:val>
                                            <p:strVal val="#ppt_h"/>
                                          </p:val>
                                        </p:tav>
                                      </p:tavLst>
                                    </p:anim>
                                    <p:animEffect transition="in" filter="fade">
                                      <p:cBhvr>
                                        <p:cTn id="14" dur="750"/>
                                        <p:tgtEl>
                                          <p:spTgt spid="31"/>
                                        </p:tgtEl>
                                      </p:cBhvr>
                                    </p:animEffect>
                                  </p:childTnLst>
                                </p:cTn>
                              </p:par>
                              <p:par>
                                <p:cTn id="15" presetID="53" presetClass="entr" presetSubtype="16" fill="hold" nodeType="withEffect">
                                  <p:stCondLst>
                                    <p:cond delay="7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750" fill="hold"/>
                                        <p:tgtEl>
                                          <p:spTgt spid="32"/>
                                        </p:tgtEl>
                                        <p:attrNameLst>
                                          <p:attrName>ppt_w</p:attrName>
                                        </p:attrNameLst>
                                      </p:cBhvr>
                                      <p:tavLst>
                                        <p:tav tm="0">
                                          <p:val>
                                            <p:fltVal val="0"/>
                                          </p:val>
                                        </p:tav>
                                        <p:tav tm="100000">
                                          <p:val>
                                            <p:strVal val="#ppt_w"/>
                                          </p:val>
                                        </p:tav>
                                      </p:tavLst>
                                    </p:anim>
                                    <p:anim calcmode="lin" valueType="num">
                                      <p:cBhvr>
                                        <p:cTn id="18" dur="750" fill="hold"/>
                                        <p:tgtEl>
                                          <p:spTgt spid="32"/>
                                        </p:tgtEl>
                                        <p:attrNameLst>
                                          <p:attrName>ppt_h</p:attrName>
                                        </p:attrNameLst>
                                      </p:cBhvr>
                                      <p:tavLst>
                                        <p:tav tm="0">
                                          <p:val>
                                            <p:fltVal val="0"/>
                                          </p:val>
                                        </p:tav>
                                        <p:tav tm="100000">
                                          <p:val>
                                            <p:strVal val="#ppt_h"/>
                                          </p:val>
                                        </p:tav>
                                      </p:tavLst>
                                    </p:anim>
                                    <p:animEffect transition="in" filter="fade">
                                      <p:cBhvr>
                                        <p:cTn id="19" dur="750"/>
                                        <p:tgtEl>
                                          <p:spTgt spid="32"/>
                                        </p:tgtEl>
                                      </p:cBhvr>
                                    </p:animEffect>
                                  </p:childTnLst>
                                </p:cTn>
                              </p:par>
                              <p:par>
                                <p:cTn id="20" presetID="53" presetClass="entr" presetSubtype="16" fill="hold" nodeType="withEffect">
                                  <p:stCondLst>
                                    <p:cond delay="100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par>
                                <p:cTn id="25" presetID="16" presetClass="entr" presetSubtype="42" fill="hold"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barn(outHorizontal)">
                                      <p:cBhvr>
                                        <p:cTn id="27" dur="750"/>
                                        <p:tgtEl>
                                          <p:spTgt spid="5"/>
                                        </p:tgtEl>
                                      </p:cBhvr>
                                    </p:animEffect>
                                  </p:childTnLst>
                                </p:cTn>
                              </p:par>
                              <p:par>
                                <p:cTn id="28" presetID="16" presetClass="entr" presetSubtype="37" fill="hold" nodeType="withEffect">
                                  <p:stCondLst>
                                    <p:cond delay="1000"/>
                                  </p:stCondLst>
                                  <p:childTnLst>
                                    <p:set>
                                      <p:cBhvr>
                                        <p:cTn id="29" dur="1" fill="hold">
                                          <p:stCondLst>
                                            <p:cond delay="0"/>
                                          </p:stCondLst>
                                        </p:cTn>
                                        <p:tgtEl>
                                          <p:spTgt spid="3"/>
                                        </p:tgtEl>
                                        <p:attrNameLst>
                                          <p:attrName>style.visibility</p:attrName>
                                        </p:attrNameLst>
                                      </p:cBhvr>
                                      <p:to>
                                        <p:strVal val="visible"/>
                                      </p:to>
                                    </p:set>
                                    <p:animEffect transition="in" filter="barn(outVertical)">
                                      <p:cBhvr>
                                        <p:cTn id="30" dur="1250"/>
                                        <p:tgtEl>
                                          <p:spTgt spid="3"/>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750"/>
                                        <p:tgtEl>
                                          <p:spTgt spid="13"/>
                                        </p:tgtEl>
                                      </p:cBhvr>
                                    </p:animEffect>
                                  </p:childTnLst>
                                </p:cTn>
                              </p:par>
                              <p:par>
                                <p:cTn id="34" presetID="6" presetClass="emph" presetSubtype="0" accel="80000" decel="20000" fill="hold" grpId="1" nodeType="withEffect">
                                  <p:stCondLst>
                                    <p:cond delay="1000"/>
                                  </p:stCondLst>
                                  <p:childTnLst>
                                    <p:animScale>
                                      <p:cBhvr>
                                        <p:cTn id="35" dur="1250" fill="hold"/>
                                        <p:tgtEl>
                                          <p:spTgt spid="13"/>
                                        </p:tgtEl>
                                      </p:cBhvr>
                                      <p:by x="150000" y="150000"/>
                                    </p:animScale>
                                  </p:childTnLst>
                                </p:cTn>
                              </p:par>
                              <p:par>
                                <p:cTn id="36" presetID="6" presetClass="emph" presetSubtype="0" accel="80000" decel="20000" fill="hold" grpId="2" nodeType="withEffect">
                                  <p:stCondLst>
                                    <p:cond delay="2250"/>
                                  </p:stCondLst>
                                  <p:childTnLst>
                                    <p:animScale>
                                      <p:cBhvr>
                                        <p:cTn id="37" dur="1250" fill="hold"/>
                                        <p:tgtEl>
                                          <p:spTgt spid="13"/>
                                        </p:tgtEl>
                                      </p:cBhvr>
                                      <p:by x="66000" y="66000"/>
                                    </p:animScale>
                                  </p:childTnLst>
                                </p:cTn>
                              </p:par>
                              <p:par>
                                <p:cTn id="38" presetID="10" presetClass="entr" presetSubtype="0" fill="hold" grpId="0" nodeType="withEffect">
                                  <p:stCondLst>
                                    <p:cond delay="12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childTnLst>
                                </p:cTn>
                              </p:par>
                              <p:par>
                                <p:cTn id="41" presetID="6" presetClass="emph" presetSubtype="0" accel="80000" decel="20000" fill="hold" grpId="1" nodeType="withEffect">
                                  <p:stCondLst>
                                    <p:cond delay="1500"/>
                                  </p:stCondLst>
                                  <p:childTnLst>
                                    <p:animScale>
                                      <p:cBhvr>
                                        <p:cTn id="42" dur="1250" fill="hold"/>
                                        <p:tgtEl>
                                          <p:spTgt spid="14"/>
                                        </p:tgtEl>
                                      </p:cBhvr>
                                      <p:by x="150000" y="150000"/>
                                    </p:animScale>
                                  </p:childTnLst>
                                </p:cTn>
                              </p:par>
                              <p:par>
                                <p:cTn id="43" presetID="6" presetClass="emph" presetSubtype="0" accel="80000" decel="20000" fill="hold" grpId="2" nodeType="withEffect">
                                  <p:stCondLst>
                                    <p:cond delay="2750"/>
                                  </p:stCondLst>
                                  <p:childTnLst>
                                    <p:animScale>
                                      <p:cBhvr>
                                        <p:cTn id="44" dur="1250" fill="hold"/>
                                        <p:tgtEl>
                                          <p:spTgt spid="14"/>
                                        </p:tgtEl>
                                      </p:cBhvr>
                                      <p:by x="66000" y="66000"/>
                                    </p:animScale>
                                  </p:childTnLst>
                                </p:cTn>
                              </p:par>
                              <p:par>
                                <p:cTn id="45" presetID="10" presetClass="entr" presetSubtype="0" fill="hold" grpId="0" nodeType="withEffect">
                                  <p:stCondLst>
                                    <p:cond delay="15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750"/>
                                        <p:tgtEl>
                                          <p:spTgt spid="15"/>
                                        </p:tgtEl>
                                      </p:cBhvr>
                                    </p:animEffect>
                                  </p:childTnLst>
                                </p:cTn>
                              </p:par>
                              <p:par>
                                <p:cTn id="48" presetID="6" presetClass="emph" presetSubtype="0" accel="80000" decel="20000" fill="hold" grpId="1" nodeType="withEffect">
                                  <p:stCondLst>
                                    <p:cond delay="1750"/>
                                  </p:stCondLst>
                                  <p:childTnLst>
                                    <p:animScale>
                                      <p:cBhvr>
                                        <p:cTn id="49" dur="1250" fill="hold"/>
                                        <p:tgtEl>
                                          <p:spTgt spid="15"/>
                                        </p:tgtEl>
                                      </p:cBhvr>
                                      <p:by x="150000" y="150000"/>
                                    </p:animScale>
                                  </p:childTnLst>
                                </p:cTn>
                              </p:par>
                              <p:par>
                                <p:cTn id="50" presetID="6" presetClass="emph" presetSubtype="0" accel="80000" decel="20000" fill="hold" grpId="2" nodeType="withEffect">
                                  <p:stCondLst>
                                    <p:cond delay="3000"/>
                                  </p:stCondLst>
                                  <p:childTnLst>
                                    <p:animScale>
                                      <p:cBhvr>
                                        <p:cTn id="51" dur="1250" fill="hold"/>
                                        <p:tgtEl>
                                          <p:spTgt spid="15"/>
                                        </p:tgtEl>
                                      </p:cBhvr>
                                      <p:by x="66000" y="66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14" grpId="2" animBg="1"/>
      <p:bldP spid="15" grpId="0" animBg="1"/>
      <p:bldP spid="15" grpId="1" animBg="1"/>
      <p:bldP spid="15"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3772446" y="2052640"/>
            <a:ext cx="4713402" cy="4162860"/>
          </a:xfrm>
          <a:prstGeom prst="roundRect">
            <a:avLst>
              <a:gd name="adj" fmla="val 3206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4" name="圆角矩形 13"/>
          <p:cNvSpPr/>
          <p:nvPr/>
        </p:nvSpPr>
        <p:spPr>
          <a:xfrm>
            <a:off x="3494254" y="1787166"/>
            <a:ext cx="5221629" cy="4611724"/>
          </a:xfrm>
          <a:prstGeom prst="roundRect">
            <a:avLst>
              <a:gd name="adj" fmla="val 32066"/>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5" name="圆角矩形 14"/>
          <p:cNvSpPr/>
          <p:nvPr/>
        </p:nvSpPr>
        <p:spPr>
          <a:xfrm>
            <a:off x="1199920" y="-193467"/>
            <a:ext cx="9723209" cy="8587504"/>
          </a:xfrm>
          <a:prstGeom prst="roundRect">
            <a:avLst>
              <a:gd name="adj" fmla="val 32066"/>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7" name="文本框 16"/>
          <p:cNvSpPr txBox="1"/>
          <p:nvPr/>
        </p:nvSpPr>
        <p:spPr>
          <a:xfrm>
            <a:off x="924828" y="1545493"/>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1</a:t>
            </a:r>
            <a:endParaRPr lang="en-US" altLang="zh-CN" sz="9600" dirty="0">
              <a:ea typeface="Microsoft YaHei UI" panose="020B0503020204020204" pitchFamily="34" charset="-122"/>
            </a:endParaRPr>
          </a:p>
        </p:txBody>
      </p:sp>
      <p:sp>
        <p:nvSpPr>
          <p:cNvPr id="21" name="文本框 20"/>
          <p:cNvSpPr txBox="1"/>
          <p:nvPr/>
        </p:nvSpPr>
        <p:spPr>
          <a:xfrm>
            <a:off x="8732637" y="1534287"/>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2</a:t>
            </a:r>
            <a:endParaRPr lang="en-US" altLang="zh-CN" sz="9600" dirty="0">
              <a:ea typeface="Microsoft YaHei UI" panose="020B0503020204020204" pitchFamily="34" charset="-122"/>
            </a:endParaRPr>
          </a:p>
        </p:txBody>
      </p:sp>
      <p:cxnSp>
        <p:nvCxnSpPr>
          <p:cNvPr id="3" name="直接连接符 2"/>
          <p:cNvCxnSpPr/>
          <p:nvPr/>
        </p:nvCxnSpPr>
        <p:spPr>
          <a:xfrm>
            <a:off x="0" y="4089541"/>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99625" y="1505712"/>
            <a:ext cx="0" cy="53903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915568" y="2152033"/>
            <a:ext cx="1349829" cy="1349829"/>
            <a:chOff x="4711697" y="2699656"/>
            <a:chExt cx="1349829" cy="1349829"/>
          </a:xfrm>
        </p:grpSpPr>
        <p:sp>
          <p:nvSpPr>
            <p:cNvPr id="9" name="对角圆角矩形 8"/>
            <p:cNvSpPr/>
            <p:nvPr/>
          </p:nvSpPr>
          <p:spPr>
            <a:xfrm>
              <a:off x="4711697" y="2699656"/>
              <a:ext cx="1349829" cy="1349829"/>
            </a:xfrm>
            <a:prstGeom prst="round2Diag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5136297" y="3115069"/>
              <a:ext cx="505638" cy="505824"/>
            </a:xfrm>
            <a:prstGeom prst="rect">
              <a:avLst/>
            </a:prstGeom>
          </p:spPr>
        </p:pic>
      </p:grpSp>
      <p:grpSp>
        <p:nvGrpSpPr>
          <p:cNvPr id="31" name="组合 30"/>
          <p:cNvGrpSpPr/>
          <p:nvPr/>
        </p:nvGrpSpPr>
        <p:grpSpPr>
          <a:xfrm>
            <a:off x="2017368" y="4891960"/>
            <a:ext cx="1349829" cy="1349829"/>
            <a:chOff x="6148612" y="2699656"/>
            <a:chExt cx="1349829" cy="1349829"/>
          </a:xfrm>
        </p:grpSpPr>
        <p:sp>
          <p:nvSpPr>
            <p:cNvPr id="10" name="对角圆角矩形 9"/>
            <p:cNvSpPr/>
            <p:nvPr/>
          </p:nvSpPr>
          <p:spPr>
            <a:xfrm rot="16200000">
              <a:off x="6148612" y="2699656"/>
              <a:ext cx="1349829" cy="1349829"/>
            </a:xfrm>
            <a:prstGeom prst="round2Diag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6576613" y="3131757"/>
              <a:ext cx="492786" cy="492786"/>
            </a:xfrm>
            <a:prstGeom prst="rect">
              <a:avLst/>
            </a:prstGeom>
          </p:spPr>
        </p:pic>
      </p:grpSp>
      <p:grpSp>
        <p:nvGrpSpPr>
          <p:cNvPr id="32" name="组合 31"/>
          <p:cNvGrpSpPr/>
          <p:nvPr/>
        </p:nvGrpSpPr>
        <p:grpSpPr>
          <a:xfrm>
            <a:off x="9848392" y="4677221"/>
            <a:ext cx="1349829" cy="1349829"/>
            <a:chOff x="6148611" y="4136571"/>
            <a:chExt cx="1349829" cy="1349829"/>
          </a:xfrm>
        </p:grpSpPr>
        <p:sp>
          <p:nvSpPr>
            <p:cNvPr id="11" name="对角圆角矩形 10"/>
            <p:cNvSpPr/>
            <p:nvPr/>
          </p:nvSpPr>
          <p:spPr>
            <a:xfrm>
              <a:off x="6148611" y="4136571"/>
              <a:ext cx="1349829" cy="1349829"/>
            </a:xfrm>
            <a:prstGeom prst="round2Diag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6576613" y="4554225"/>
              <a:ext cx="505120" cy="505825"/>
            </a:xfrm>
            <a:prstGeom prst="rect">
              <a:avLst/>
            </a:prstGeom>
          </p:spPr>
        </p:pic>
      </p:grpSp>
      <p:grpSp>
        <p:nvGrpSpPr>
          <p:cNvPr id="8" name="组合 7"/>
          <p:cNvGrpSpPr/>
          <p:nvPr/>
        </p:nvGrpSpPr>
        <p:grpSpPr>
          <a:xfrm>
            <a:off x="9802157" y="2093544"/>
            <a:ext cx="1349829" cy="1349829"/>
            <a:chOff x="4711696" y="4136571"/>
            <a:chExt cx="1349829" cy="1349829"/>
          </a:xfrm>
        </p:grpSpPr>
        <p:sp>
          <p:nvSpPr>
            <p:cNvPr id="12" name="对角圆角矩形 11"/>
            <p:cNvSpPr/>
            <p:nvPr/>
          </p:nvSpPr>
          <p:spPr>
            <a:xfrm rot="16200000">
              <a:off x="4711696" y="4136571"/>
              <a:ext cx="1349829" cy="1349829"/>
            </a:xfrm>
            <a:prstGeom prst="round2Diag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5144641" y="4554225"/>
              <a:ext cx="511620" cy="505824"/>
            </a:xfrm>
            <a:prstGeom prst="rect">
              <a:avLst/>
            </a:prstGeom>
          </p:spPr>
        </p:pic>
      </p:grpSp>
      <p:sp>
        <p:nvSpPr>
          <p:cNvPr id="7" name="文字方塊 6">
            <a:extLst>
              <a:ext uri="{FF2B5EF4-FFF2-40B4-BE49-F238E27FC236}">
                <a16:creationId xmlns:a16="http://schemas.microsoft.com/office/drawing/2014/main" id="{FE43307F-2F63-EF3F-932E-4BDEF0EECA6E}"/>
              </a:ext>
            </a:extLst>
          </p:cNvPr>
          <p:cNvSpPr txBox="1"/>
          <p:nvPr/>
        </p:nvSpPr>
        <p:spPr>
          <a:xfrm>
            <a:off x="1155776" y="318501"/>
            <a:ext cx="7276302" cy="1200329"/>
          </a:xfrm>
          <a:prstGeom prst="rect">
            <a:avLst/>
          </a:prstGeom>
          <a:noFill/>
        </p:spPr>
        <p:txBody>
          <a:bodyPr wrap="square">
            <a:spAutoFit/>
          </a:bodyPr>
          <a:lstStyle/>
          <a:p>
            <a:r>
              <a:rPr lang="en-US" altLang="zh-TW" sz="3600" b="1" kern="0" spc="75" dirty="0">
                <a:ea typeface="標楷體" panose="03000509000000000000" pitchFamily="65" charset="-120"/>
                <a:cs typeface="新細明體" panose="02020500000000000000" pitchFamily="18" charset="-120"/>
              </a:rPr>
              <a:t>CISA</a:t>
            </a:r>
            <a:r>
              <a:rPr lang="zh-TW" altLang="en-US" sz="3600" b="1" kern="0" spc="75" dirty="0">
                <a:ea typeface="標楷體" panose="03000509000000000000" pitchFamily="65" charset="-120"/>
                <a:cs typeface="新細明體" panose="02020500000000000000" pitchFamily="18" charset="-120"/>
              </a:rPr>
              <a:t>中央執法部門：</a:t>
            </a:r>
            <a:endParaRPr lang="en-US" altLang="zh-TW" sz="3600" b="1" kern="0" spc="75" dirty="0">
              <a:ea typeface="標楷體" panose="03000509000000000000" pitchFamily="65" charset="-120"/>
              <a:cs typeface="新細明體" panose="02020500000000000000" pitchFamily="18" charset="-120"/>
            </a:endParaRPr>
          </a:p>
          <a:p>
            <a:r>
              <a:rPr lang="zh-TW" altLang="en-US" sz="3600" b="1" kern="0" spc="75" dirty="0">
                <a:ea typeface="標楷體" panose="03000509000000000000" pitchFamily="65" charset="-120"/>
                <a:cs typeface="新細明體" panose="02020500000000000000" pitchFamily="18" charset="-120"/>
              </a:rPr>
              <a:t>          </a:t>
            </a:r>
            <a:r>
              <a:rPr lang="en-US" altLang="zh-TW" sz="3600" b="1" kern="0" spc="75" dirty="0">
                <a:ea typeface="標楷體" panose="03000509000000000000" pitchFamily="65" charset="-120"/>
                <a:cs typeface="新細明體" panose="02020500000000000000" pitchFamily="18" charset="-120"/>
              </a:rPr>
              <a:t>6</a:t>
            </a:r>
            <a:r>
              <a:rPr lang="en-US" altLang="zh-TW" sz="3600" b="1" kern="0" spc="75" dirty="0">
                <a:effectLst/>
                <a:ea typeface="標楷體" panose="03000509000000000000" pitchFamily="65" charset="-120"/>
                <a:cs typeface="新細明體" panose="02020500000000000000" pitchFamily="18" charset="-120"/>
              </a:rPr>
              <a:t>.</a:t>
            </a:r>
            <a:r>
              <a:rPr lang="zh-TW" altLang="en-US" sz="3600" b="1" kern="0" spc="75" dirty="0">
                <a:effectLst/>
                <a:ea typeface="標楷體" panose="03000509000000000000" pitchFamily="65" charset="-120"/>
                <a:cs typeface="新細明體" panose="02020500000000000000" pitchFamily="18" charset="-120"/>
              </a:rPr>
              <a:t>綜合營運部門</a:t>
            </a:r>
            <a:endParaRPr lang="en-US" altLang="zh-TW" sz="3600" b="1" kern="0" spc="75" dirty="0">
              <a:effectLst/>
              <a:ea typeface="標楷體" panose="03000509000000000000" pitchFamily="65" charset="-120"/>
              <a:cs typeface="新細明體" panose="02020500000000000000" pitchFamily="18" charset="-120"/>
            </a:endParaRPr>
          </a:p>
        </p:txBody>
      </p:sp>
      <p:sp>
        <p:nvSpPr>
          <p:cNvPr id="38" name="文字方塊 37">
            <a:extLst>
              <a:ext uri="{FF2B5EF4-FFF2-40B4-BE49-F238E27FC236}">
                <a16:creationId xmlns:a16="http://schemas.microsoft.com/office/drawing/2014/main" id="{66663BFF-7DB8-FC91-D130-4E402E13CE8F}"/>
              </a:ext>
            </a:extLst>
          </p:cNvPr>
          <p:cNvSpPr txBox="1"/>
          <p:nvPr/>
        </p:nvSpPr>
        <p:spPr>
          <a:xfrm>
            <a:off x="3936164" y="2710209"/>
            <a:ext cx="2255043" cy="1200329"/>
          </a:xfrm>
          <a:prstGeom prst="rect">
            <a:avLst/>
          </a:prstGeom>
          <a:noFill/>
        </p:spPr>
        <p:txBody>
          <a:bodyPr wrap="square">
            <a:spAutoFit/>
          </a:bodyPr>
          <a:lstStyle/>
          <a:p>
            <a:r>
              <a:rPr lang="en-US"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(1)</a:t>
            </a:r>
            <a:r>
              <a:rPr lang="zh-TW"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網路和實體漏洞評估。</a:t>
            </a:r>
            <a:endParaRPr lang="zh-TW" alt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(2)</a:t>
            </a:r>
            <a:r>
              <a:rPr lang="zh-TW"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架構審查和設計主題專業之知識。</a:t>
            </a:r>
            <a:endParaRPr lang="zh-TW" alt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40" name="文字方塊 39">
            <a:extLst>
              <a:ext uri="{FF2B5EF4-FFF2-40B4-BE49-F238E27FC236}">
                <a16:creationId xmlns:a16="http://schemas.microsoft.com/office/drawing/2014/main" id="{DBC21077-D5E5-EBB5-E32D-685C672B4E11}"/>
              </a:ext>
            </a:extLst>
          </p:cNvPr>
          <p:cNvSpPr txBox="1"/>
          <p:nvPr/>
        </p:nvSpPr>
        <p:spPr>
          <a:xfrm>
            <a:off x="5789858" y="347312"/>
            <a:ext cx="1550193" cy="1077218"/>
          </a:xfrm>
          <a:prstGeom prst="rect">
            <a:avLst/>
          </a:prstGeom>
          <a:noFill/>
        </p:spPr>
        <p:txBody>
          <a:bodyPr wrap="square">
            <a:spAutoFit/>
          </a:bodyPr>
          <a:lstStyle/>
          <a:p>
            <a:pPr algn="ctr"/>
            <a:r>
              <a:rPr lang="en-US" altLang="zh-TW" sz="2000" b="1" kern="100" dirty="0">
                <a:effectLst/>
                <a:latin typeface="Times New Roman" panose="02020603050405020304" pitchFamily="18" charset="0"/>
                <a:ea typeface="新細明體" panose="02020500000000000000" pitchFamily="18" charset="-120"/>
              </a:rPr>
              <a:t>Integrated Operations Division</a:t>
            </a:r>
            <a:r>
              <a:rPr lang="zh-TW" altLang="zh-TW" sz="2400" b="1" dirty="0">
                <a:effectLst/>
              </a:rPr>
              <a:t> </a:t>
            </a:r>
            <a:endParaRPr lang="zh-TW" altLang="en-US" sz="2400" b="1" dirty="0"/>
          </a:p>
        </p:txBody>
      </p:sp>
      <p:sp>
        <p:nvSpPr>
          <p:cNvPr id="42" name="文字方塊 41">
            <a:extLst>
              <a:ext uri="{FF2B5EF4-FFF2-40B4-BE49-F238E27FC236}">
                <a16:creationId xmlns:a16="http://schemas.microsoft.com/office/drawing/2014/main" id="{C3DA84B9-4DEA-2960-0DC9-694F564EEB07}"/>
              </a:ext>
            </a:extLst>
          </p:cNvPr>
          <p:cNvSpPr txBox="1"/>
          <p:nvPr/>
        </p:nvSpPr>
        <p:spPr>
          <a:xfrm>
            <a:off x="6312489" y="2674286"/>
            <a:ext cx="1851597" cy="1200329"/>
          </a:xfrm>
          <a:prstGeom prst="rect">
            <a:avLst/>
          </a:prstGeom>
          <a:noFill/>
        </p:spPr>
        <p:txBody>
          <a:bodyPr wrap="square">
            <a:spAutoFit/>
          </a:bodyPr>
          <a:lstStyle/>
          <a:p>
            <a:r>
              <a:rPr lang="en-US"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(3)</a:t>
            </a:r>
            <a:r>
              <a:rPr lang="zh-TW"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事件回應和支持。</a:t>
            </a:r>
            <a:endParaRPr lang="zh-TW" alt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(4)</a:t>
            </a:r>
            <a:r>
              <a:rPr lang="zh-TW"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制定計劃和支持。</a:t>
            </a:r>
            <a:endParaRPr lang="zh-TW" alt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44" name="文字方塊 43">
            <a:extLst>
              <a:ext uri="{FF2B5EF4-FFF2-40B4-BE49-F238E27FC236}">
                <a16:creationId xmlns:a16="http://schemas.microsoft.com/office/drawing/2014/main" id="{B8588600-B2A7-C737-A93F-B2EEC8F76940}"/>
              </a:ext>
            </a:extLst>
          </p:cNvPr>
          <p:cNvSpPr txBox="1"/>
          <p:nvPr/>
        </p:nvSpPr>
        <p:spPr>
          <a:xfrm>
            <a:off x="6312489" y="4450846"/>
            <a:ext cx="1851597" cy="1200329"/>
          </a:xfrm>
          <a:prstGeom prst="rect">
            <a:avLst/>
          </a:prstGeom>
          <a:noFill/>
        </p:spPr>
        <p:txBody>
          <a:bodyPr wrap="square">
            <a:spAutoFit/>
          </a:bodyPr>
          <a:lstStyle/>
          <a:p>
            <a:r>
              <a:rPr lang="en-US"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(6)</a:t>
            </a:r>
            <a:r>
              <a:rPr lang="zh-TW"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化學設施檢查和現場安全規劃，以實施化學設施反恐標準。</a:t>
            </a:r>
            <a:endParaRPr lang="zh-TW" alt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45" name="文本框 20">
            <a:extLst>
              <a:ext uri="{FF2B5EF4-FFF2-40B4-BE49-F238E27FC236}">
                <a16:creationId xmlns:a16="http://schemas.microsoft.com/office/drawing/2014/main" id="{57BDA90B-3803-4283-0C9D-B9BBBCCF1374}"/>
              </a:ext>
            </a:extLst>
          </p:cNvPr>
          <p:cNvSpPr txBox="1"/>
          <p:nvPr/>
        </p:nvSpPr>
        <p:spPr>
          <a:xfrm>
            <a:off x="798708" y="4142867"/>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3</a:t>
            </a:r>
            <a:endParaRPr lang="en-US" altLang="zh-CN" sz="9600" dirty="0">
              <a:ea typeface="Microsoft YaHei UI" panose="020B0503020204020204" pitchFamily="34" charset="-122"/>
            </a:endParaRPr>
          </a:p>
        </p:txBody>
      </p:sp>
      <p:sp>
        <p:nvSpPr>
          <p:cNvPr id="46" name="文本框 20">
            <a:extLst>
              <a:ext uri="{FF2B5EF4-FFF2-40B4-BE49-F238E27FC236}">
                <a16:creationId xmlns:a16="http://schemas.microsoft.com/office/drawing/2014/main" id="{DB382A37-BCB8-9016-CAD4-E00587463BDD}"/>
              </a:ext>
            </a:extLst>
          </p:cNvPr>
          <p:cNvSpPr txBox="1"/>
          <p:nvPr/>
        </p:nvSpPr>
        <p:spPr>
          <a:xfrm>
            <a:off x="8780168" y="4282506"/>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4</a:t>
            </a:r>
            <a:endParaRPr lang="en-US" altLang="zh-CN" sz="9600" dirty="0">
              <a:ea typeface="Microsoft YaHei UI" panose="020B0503020204020204" pitchFamily="34" charset="-122"/>
            </a:endParaRPr>
          </a:p>
        </p:txBody>
      </p:sp>
      <p:sp>
        <p:nvSpPr>
          <p:cNvPr id="33" name="文字方塊 32">
            <a:extLst>
              <a:ext uri="{FF2B5EF4-FFF2-40B4-BE49-F238E27FC236}">
                <a16:creationId xmlns:a16="http://schemas.microsoft.com/office/drawing/2014/main" id="{3A95DAA7-85D0-BF42-96DF-9EE6C5497FE1}"/>
              </a:ext>
            </a:extLst>
          </p:cNvPr>
          <p:cNvSpPr txBox="1"/>
          <p:nvPr/>
        </p:nvSpPr>
        <p:spPr>
          <a:xfrm>
            <a:off x="3983924" y="4647187"/>
            <a:ext cx="2021846" cy="646331"/>
          </a:xfrm>
          <a:prstGeom prst="rect">
            <a:avLst/>
          </a:prstGeom>
          <a:noFill/>
        </p:spPr>
        <p:txBody>
          <a:bodyPr wrap="square">
            <a:spAutoFit/>
          </a:bodyPr>
          <a:lstStyle/>
          <a:p>
            <a:r>
              <a:rPr lang="en-US"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(5)</a:t>
            </a:r>
            <a:r>
              <a:rPr lang="zh-TW"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國家特別安全事件之策劃和支持。</a:t>
            </a:r>
            <a:endParaRPr lang="zh-TW" altLang="zh-TW" sz="1800" b="1"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 name="頁尾版面配置區 1"/>
          <p:cNvSpPr>
            <a:spLocks noGrp="1"/>
          </p:cNvSpPr>
          <p:nvPr>
            <p:ph type="ftr" sz="quarter" idx="11"/>
          </p:nvPr>
        </p:nvSpPr>
        <p:spPr/>
        <p:txBody>
          <a:bodyPr/>
          <a:lstStyle/>
          <a:p>
            <a:endParaRPr lang="zh-CN" altLang="en-US"/>
          </a:p>
        </p:txBody>
      </p:sp>
      <p:sp>
        <p:nvSpPr>
          <p:cNvPr id="4" name="投影片編號版面配置區 3"/>
          <p:cNvSpPr>
            <a:spLocks noGrp="1"/>
          </p:cNvSpPr>
          <p:nvPr>
            <p:ph type="sldNum" sz="quarter" idx="12"/>
          </p:nvPr>
        </p:nvSpPr>
        <p:spPr/>
        <p:txBody>
          <a:bodyPr/>
          <a:lstStyle/>
          <a:p>
            <a:fld id="{DDB12F21-99BD-4F85-A7AE-95BD87BF1130}" type="slidenum">
              <a:rPr lang="zh-CN" altLang="en-US" smtClean="0"/>
              <a:t>15</a:t>
            </a:fld>
            <a:endParaRPr lang="zh-CN" altLang="en-US"/>
          </a:p>
        </p:txBody>
      </p:sp>
    </p:spTree>
    <p:extLst>
      <p:ext uri="{BB962C8B-B14F-4D97-AF65-F5344CB8AC3E}">
        <p14:creationId xmlns:p14="http://schemas.microsoft.com/office/powerpoint/2010/main" val="257710432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ppt_w</p:attrName>
                                        </p:attrNameLst>
                                      </p:cBhvr>
                                      <p:tavLst>
                                        <p:tav tm="0">
                                          <p:val>
                                            <p:fltVal val="0"/>
                                          </p:val>
                                        </p:tav>
                                        <p:tav tm="100000">
                                          <p:val>
                                            <p:strVal val="#ppt_w"/>
                                          </p:val>
                                        </p:tav>
                                      </p:tavLst>
                                    </p:anim>
                                    <p:anim calcmode="lin" valueType="num">
                                      <p:cBhvr>
                                        <p:cTn id="8" dur="750" fill="hold"/>
                                        <p:tgtEl>
                                          <p:spTgt spid="30"/>
                                        </p:tgtEl>
                                        <p:attrNameLst>
                                          <p:attrName>ppt_h</p:attrName>
                                        </p:attrNameLst>
                                      </p:cBhvr>
                                      <p:tavLst>
                                        <p:tav tm="0">
                                          <p:val>
                                            <p:fltVal val="0"/>
                                          </p:val>
                                        </p:tav>
                                        <p:tav tm="100000">
                                          <p:val>
                                            <p:strVal val="#ppt_h"/>
                                          </p:val>
                                        </p:tav>
                                      </p:tavLst>
                                    </p:anim>
                                    <p:animEffect transition="in" filter="fade">
                                      <p:cBhvr>
                                        <p:cTn id="9" dur="750"/>
                                        <p:tgtEl>
                                          <p:spTgt spid="30"/>
                                        </p:tgtEl>
                                      </p:cBhvr>
                                    </p:animEffect>
                                  </p:childTnLst>
                                </p:cTn>
                              </p:par>
                              <p:par>
                                <p:cTn id="10" presetID="53" presetClass="entr" presetSubtype="16" fill="hold" nodeType="withEffect">
                                  <p:stCondLst>
                                    <p:cond delay="500"/>
                                  </p:stCondLst>
                                  <p:childTnLst>
                                    <p:set>
                                      <p:cBhvr>
                                        <p:cTn id="11" dur="1" fill="hold">
                                          <p:stCondLst>
                                            <p:cond delay="0"/>
                                          </p:stCondLst>
                                        </p:cTn>
                                        <p:tgtEl>
                                          <p:spTgt spid="31"/>
                                        </p:tgtEl>
                                        <p:attrNameLst>
                                          <p:attrName>style.visibility</p:attrName>
                                        </p:attrNameLst>
                                      </p:cBhvr>
                                      <p:to>
                                        <p:strVal val="visible"/>
                                      </p:to>
                                    </p:set>
                                    <p:anim calcmode="lin" valueType="num">
                                      <p:cBhvr>
                                        <p:cTn id="12" dur="750" fill="hold"/>
                                        <p:tgtEl>
                                          <p:spTgt spid="31"/>
                                        </p:tgtEl>
                                        <p:attrNameLst>
                                          <p:attrName>ppt_w</p:attrName>
                                        </p:attrNameLst>
                                      </p:cBhvr>
                                      <p:tavLst>
                                        <p:tav tm="0">
                                          <p:val>
                                            <p:fltVal val="0"/>
                                          </p:val>
                                        </p:tav>
                                        <p:tav tm="100000">
                                          <p:val>
                                            <p:strVal val="#ppt_w"/>
                                          </p:val>
                                        </p:tav>
                                      </p:tavLst>
                                    </p:anim>
                                    <p:anim calcmode="lin" valueType="num">
                                      <p:cBhvr>
                                        <p:cTn id="13" dur="750" fill="hold"/>
                                        <p:tgtEl>
                                          <p:spTgt spid="31"/>
                                        </p:tgtEl>
                                        <p:attrNameLst>
                                          <p:attrName>ppt_h</p:attrName>
                                        </p:attrNameLst>
                                      </p:cBhvr>
                                      <p:tavLst>
                                        <p:tav tm="0">
                                          <p:val>
                                            <p:fltVal val="0"/>
                                          </p:val>
                                        </p:tav>
                                        <p:tav tm="100000">
                                          <p:val>
                                            <p:strVal val="#ppt_h"/>
                                          </p:val>
                                        </p:tav>
                                      </p:tavLst>
                                    </p:anim>
                                    <p:animEffect transition="in" filter="fade">
                                      <p:cBhvr>
                                        <p:cTn id="14" dur="750"/>
                                        <p:tgtEl>
                                          <p:spTgt spid="31"/>
                                        </p:tgtEl>
                                      </p:cBhvr>
                                    </p:animEffect>
                                  </p:childTnLst>
                                </p:cTn>
                              </p:par>
                              <p:par>
                                <p:cTn id="15" presetID="53" presetClass="entr" presetSubtype="16" fill="hold" nodeType="withEffect">
                                  <p:stCondLst>
                                    <p:cond delay="7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750" fill="hold"/>
                                        <p:tgtEl>
                                          <p:spTgt spid="32"/>
                                        </p:tgtEl>
                                        <p:attrNameLst>
                                          <p:attrName>ppt_w</p:attrName>
                                        </p:attrNameLst>
                                      </p:cBhvr>
                                      <p:tavLst>
                                        <p:tav tm="0">
                                          <p:val>
                                            <p:fltVal val="0"/>
                                          </p:val>
                                        </p:tav>
                                        <p:tav tm="100000">
                                          <p:val>
                                            <p:strVal val="#ppt_w"/>
                                          </p:val>
                                        </p:tav>
                                      </p:tavLst>
                                    </p:anim>
                                    <p:anim calcmode="lin" valueType="num">
                                      <p:cBhvr>
                                        <p:cTn id="18" dur="750" fill="hold"/>
                                        <p:tgtEl>
                                          <p:spTgt spid="32"/>
                                        </p:tgtEl>
                                        <p:attrNameLst>
                                          <p:attrName>ppt_h</p:attrName>
                                        </p:attrNameLst>
                                      </p:cBhvr>
                                      <p:tavLst>
                                        <p:tav tm="0">
                                          <p:val>
                                            <p:fltVal val="0"/>
                                          </p:val>
                                        </p:tav>
                                        <p:tav tm="100000">
                                          <p:val>
                                            <p:strVal val="#ppt_h"/>
                                          </p:val>
                                        </p:tav>
                                      </p:tavLst>
                                    </p:anim>
                                    <p:animEffect transition="in" filter="fade">
                                      <p:cBhvr>
                                        <p:cTn id="19" dur="750"/>
                                        <p:tgtEl>
                                          <p:spTgt spid="32"/>
                                        </p:tgtEl>
                                      </p:cBhvr>
                                    </p:animEffect>
                                  </p:childTnLst>
                                </p:cTn>
                              </p:par>
                              <p:par>
                                <p:cTn id="20" presetID="53" presetClass="entr" presetSubtype="16" fill="hold" nodeType="withEffect">
                                  <p:stCondLst>
                                    <p:cond delay="100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par>
                                <p:cTn id="25" presetID="16" presetClass="entr" presetSubtype="42" fill="hold"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barn(outHorizontal)">
                                      <p:cBhvr>
                                        <p:cTn id="27" dur="750"/>
                                        <p:tgtEl>
                                          <p:spTgt spid="5"/>
                                        </p:tgtEl>
                                      </p:cBhvr>
                                    </p:animEffect>
                                  </p:childTnLst>
                                </p:cTn>
                              </p:par>
                              <p:par>
                                <p:cTn id="28" presetID="16" presetClass="entr" presetSubtype="37" fill="hold" nodeType="withEffect">
                                  <p:stCondLst>
                                    <p:cond delay="1000"/>
                                  </p:stCondLst>
                                  <p:childTnLst>
                                    <p:set>
                                      <p:cBhvr>
                                        <p:cTn id="29" dur="1" fill="hold">
                                          <p:stCondLst>
                                            <p:cond delay="0"/>
                                          </p:stCondLst>
                                        </p:cTn>
                                        <p:tgtEl>
                                          <p:spTgt spid="3"/>
                                        </p:tgtEl>
                                        <p:attrNameLst>
                                          <p:attrName>style.visibility</p:attrName>
                                        </p:attrNameLst>
                                      </p:cBhvr>
                                      <p:to>
                                        <p:strVal val="visible"/>
                                      </p:to>
                                    </p:set>
                                    <p:animEffect transition="in" filter="barn(outVertical)">
                                      <p:cBhvr>
                                        <p:cTn id="30" dur="1250"/>
                                        <p:tgtEl>
                                          <p:spTgt spid="3"/>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750"/>
                                        <p:tgtEl>
                                          <p:spTgt spid="13"/>
                                        </p:tgtEl>
                                      </p:cBhvr>
                                    </p:animEffect>
                                  </p:childTnLst>
                                </p:cTn>
                              </p:par>
                              <p:par>
                                <p:cTn id="34" presetID="6" presetClass="emph" presetSubtype="0" accel="80000" decel="20000" fill="hold" grpId="1" nodeType="withEffect">
                                  <p:stCondLst>
                                    <p:cond delay="1000"/>
                                  </p:stCondLst>
                                  <p:childTnLst>
                                    <p:animScale>
                                      <p:cBhvr>
                                        <p:cTn id="35" dur="1250" fill="hold"/>
                                        <p:tgtEl>
                                          <p:spTgt spid="13"/>
                                        </p:tgtEl>
                                      </p:cBhvr>
                                      <p:by x="150000" y="150000"/>
                                    </p:animScale>
                                  </p:childTnLst>
                                </p:cTn>
                              </p:par>
                              <p:par>
                                <p:cTn id="36" presetID="6" presetClass="emph" presetSubtype="0" accel="80000" decel="20000" fill="hold" grpId="2" nodeType="withEffect">
                                  <p:stCondLst>
                                    <p:cond delay="2250"/>
                                  </p:stCondLst>
                                  <p:childTnLst>
                                    <p:animScale>
                                      <p:cBhvr>
                                        <p:cTn id="37" dur="1250" fill="hold"/>
                                        <p:tgtEl>
                                          <p:spTgt spid="13"/>
                                        </p:tgtEl>
                                      </p:cBhvr>
                                      <p:by x="66000" y="66000"/>
                                    </p:animScale>
                                  </p:childTnLst>
                                </p:cTn>
                              </p:par>
                              <p:par>
                                <p:cTn id="38" presetID="10" presetClass="entr" presetSubtype="0" fill="hold" grpId="0" nodeType="withEffect">
                                  <p:stCondLst>
                                    <p:cond delay="12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childTnLst>
                                </p:cTn>
                              </p:par>
                              <p:par>
                                <p:cTn id="41" presetID="6" presetClass="emph" presetSubtype="0" accel="80000" decel="20000" fill="hold" grpId="1" nodeType="withEffect">
                                  <p:stCondLst>
                                    <p:cond delay="1500"/>
                                  </p:stCondLst>
                                  <p:childTnLst>
                                    <p:animScale>
                                      <p:cBhvr>
                                        <p:cTn id="42" dur="1250" fill="hold"/>
                                        <p:tgtEl>
                                          <p:spTgt spid="14"/>
                                        </p:tgtEl>
                                      </p:cBhvr>
                                      <p:by x="150000" y="150000"/>
                                    </p:animScale>
                                  </p:childTnLst>
                                </p:cTn>
                              </p:par>
                              <p:par>
                                <p:cTn id="43" presetID="6" presetClass="emph" presetSubtype="0" accel="80000" decel="20000" fill="hold" grpId="2" nodeType="withEffect">
                                  <p:stCondLst>
                                    <p:cond delay="2750"/>
                                  </p:stCondLst>
                                  <p:childTnLst>
                                    <p:animScale>
                                      <p:cBhvr>
                                        <p:cTn id="44" dur="1250" fill="hold"/>
                                        <p:tgtEl>
                                          <p:spTgt spid="14"/>
                                        </p:tgtEl>
                                      </p:cBhvr>
                                      <p:by x="66000" y="66000"/>
                                    </p:animScale>
                                  </p:childTnLst>
                                </p:cTn>
                              </p:par>
                              <p:par>
                                <p:cTn id="45" presetID="10" presetClass="entr" presetSubtype="0" fill="hold" grpId="0" nodeType="withEffect">
                                  <p:stCondLst>
                                    <p:cond delay="15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750"/>
                                        <p:tgtEl>
                                          <p:spTgt spid="15"/>
                                        </p:tgtEl>
                                      </p:cBhvr>
                                    </p:animEffect>
                                  </p:childTnLst>
                                </p:cTn>
                              </p:par>
                              <p:par>
                                <p:cTn id="48" presetID="6" presetClass="emph" presetSubtype="0" accel="80000" decel="20000" fill="hold" grpId="1" nodeType="withEffect">
                                  <p:stCondLst>
                                    <p:cond delay="1750"/>
                                  </p:stCondLst>
                                  <p:childTnLst>
                                    <p:animScale>
                                      <p:cBhvr>
                                        <p:cTn id="49" dur="1250" fill="hold"/>
                                        <p:tgtEl>
                                          <p:spTgt spid="15"/>
                                        </p:tgtEl>
                                      </p:cBhvr>
                                      <p:by x="150000" y="150000"/>
                                    </p:animScale>
                                  </p:childTnLst>
                                </p:cTn>
                              </p:par>
                              <p:par>
                                <p:cTn id="50" presetID="6" presetClass="emph" presetSubtype="0" accel="80000" decel="20000" fill="hold" grpId="2" nodeType="withEffect">
                                  <p:stCondLst>
                                    <p:cond delay="3000"/>
                                  </p:stCondLst>
                                  <p:childTnLst>
                                    <p:animScale>
                                      <p:cBhvr>
                                        <p:cTn id="51" dur="1250" fill="hold"/>
                                        <p:tgtEl>
                                          <p:spTgt spid="15"/>
                                        </p:tgtEl>
                                      </p:cBhvr>
                                      <p:by x="66000" y="66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14" grpId="2" animBg="1"/>
      <p:bldP spid="15" grpId="0" animBg="1"/>
      <p:bldP spid="15" grpId="1" animBg="1"/>
      <p:bldP spid="15"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FD84BE-8FE0-B2CF-94D9-F1CFB1C36D07}"/>
              </a:ext>
            </a:extLst>
          </p:cNvPr>
          <p:cNvSpPr>
            <a:spLocks noGrp="1"/>
          </p:cNvSpPr>
          <p:nvPr>
            <p:ph type="title"/>
          </p:nvPr>
        </p:nvSpPr>
        <p:spPr/>
        <p:txBody>
          <a:bodyPr/>
          <a:lstStyle/>
          <a:p>
            <a:r>
              <a:rPr lang="en-US" altLang="zh-TW" sz="3600" b="1" kern="0" spc="75" dirty="0">
                <a:ea typeface="標楷體" panose="03000509000000000000" pitchFamily="65" charset="-120"/>
                <a:cs typeface="新細明體" panose="02020500000000000000" pitchFamily="18" charset="-120"/>
              </a:rPr>
              <a:t>CISA</a:t>
            </a:r>
            <a:r>
              <a:rPr lang="zh-TW" altLang="en-US" sz="3600" b="1" kern="0" spc="75" dirty="0">
                <a:ea typeface="標楷體" panose="03000509000000000000" pitchFamily="65" charset="-120"/>
                <a:cs typeface="新細明體" panose="02020500000000000000" pitchFamily="18" charset="-120"/>
              </a:rPr>
              <a:t>地區執法部門：</a:t>
            </a:r>
            <a:r>
              <a:rPr lang="zh-TW" altLang="zh-TW" sz="2800" b="1" kern="100" dirty="0">
                <a:effectLst/>
                <a:latin typeface="Times New Roman" panose="02020603050405020304" pitchFamily="18" charset="0"/>
                <a:ea typeface="新細明體" panose="02020500000000000000" pitchFamily="18" charset="-120"/>
                <a:cs typeface="Times New Roman" panose="02020603050405020304" pitchFamily="18" charset="0"/>
              </a:rPr>
              <a:t>十個</a:t>
            </a:r>
            <a:r>
              <a:rPr lang="en-US" altLang="zh-TW" sz="2800" b="1" kern="100" dirty="0">
                <a:effectLst/>
                <a:latin typeface="Times New Roman" panose="02020603050405020304" pitchFamily="18" charset="0"/>
                <a:ea typeface="新細明體" panose="02020500000000000000" pitchFamily="18" charset="-120"/>
              </a:rPr>
              <a:t>CISA</a:t>
            </a:r>
            <a:r>
              <a:rPr lang="zh-TW" altLang="zh-TW" sz="2800" b="1" kern="100" dirty="0">
                <a:effectLst/>
                <a:latin typeface="Times New Roman" panose="02020603050405020304" pitchFamily="18" charset="0"/>
                <a:ea typeface="新細明體" panose="02020500000000000000" pitchFamily="18" charset="-120"/>
                <a:cs typeface="Times New Roman" panose="02020603050405020304" pitchFamily="18" charset="0"/>
              </a:rPr>
              <a:t>區域的地方辦事處</a:t>
            </a:r>
            <a:r>
              <a:rPr lang="zh-TW" altLang="zh-TW" sz="2000" b="1" dirty="0">
                <a:effectLst/>
              </a:rPr>
              <a:t> </a:t>
            </a:r>
            <a:endParaRPr lang="en-US" altLang="zh-TW" sz="3600" b="1" kern="0" spc="75" dirty="0">
              <a:ea typeface="標楷體" panose="03000509000000000000" pitchFamily="65" charset="-120"/>
              <a:cs typeface="新細明體" panose="02020500000000000000" pitchFamily="18" charset="-120"/>
            </a:endParaRPr>
          </a:p>
        </p:txBody>
      </p:sp>
      <p:sp>
        <p:nvSpPr>
          <p:cNvPr id="3" name="內容版面配置區 2">
            <a:extLst>
              <a:ext uri="{FF2B5EF4-FFF2-40B4-BE49-F238E27FC236}">
                <a16:creationId xmlns:a16="http://schemas.microsoft.com/office/drawing/2014/main" id="{C8B28777-3980-64BD-305A-66982476C6B8}"/>
              </a:ext>
            </a:extLst>
          </p:cNvPr>
          <p:cNvSpPr>
            <a:spLocks noGrp="1"/>
          </p:cNvSpPr>
          <p:nvPr>
            <p:ph idx="1"/>
          </p:nvPr>
        </p:nvSpPr>
        <p:spPr>
          <a:xfrm>
            <a:off x="258417" y="1490870"/>
            <a:ext cx="11857383" cy="5237921"/>
          </a:xfrm>
        </p:spPr>
        <p:txBody>
          <a:bodyPr>
            <a:noAutofit/>
          </a:bodyPr>
          <a:lstStyle/>
          <a:p>
            <a:pPr marL="0" indent="0">
              <a:buNone/>
            </a:pPr>
            <a:r>
              <a:rPr lang="zh-TW" altLang="zh-TW" sz="4400" b="1" spc="75" dirty="0">
                <a:effectLst/>
                <a:latin typeface="+mn-ea"/>
                <a:ea typeface="+mn-ea"/>
                <a:cs typeface="新細明體" panose="02020500000000000000" pitchFamily="18" charset="-120"/>
              </a:rPr>
              <a:t>一、</a:t>
            </a:r>
            <a:r>
              <a:rPr lang="en-US" altLang="zh-TW" sz="4400" b="1" kern="100" dirty="0">
                <a:effectLst/>
                <a:latin typeface="Times New Roman" panose="02020603050405020304" pitchFamily="18" charset="0"/>
                <a:ea typeface="新細明體" panose="02020500000000000000" pitchFamily="18" charset="-120"/>
              </a:rPr>
              <a:t>CISA</a:t>
            </a:r>
            <a:r>
              <a:rPr lang="zh-TW" altLang="zh-TW" sz="4400" b="1" kern="100" dirty="0">
                <a:effectLst/>
                <a:latin typeface="Times New Roman" panose="02020603050405020304" pitchFamily="18" charset="0"/>
                <a:ea typeface="新細明體" panose="02020500000000000000" pitchFamily="18" charset="-120"/>
                <a:cs typeface="Times New Roman" panose="02020603050405020304" pitchFamily="18" charset="0"/>
              </a:rPr>
              <a:t>的執法專家與地區、州、縣、郡和地方各級的關鍵基礎設施合作夥伴和社區合作</a:t>
            </a:r>
            <a:r>
              <a:rPr lang="zh-TW" altLang="zh-TW" sz="4000" b="1" dirty="0">
                <a:effectLst/>
              </a:rPr>
              <a:t> </a:t>
            </a:r>
            <a:r>
              <a:rPr lang="zh-TW" altLang="en-US" sz="4000" b="1" dirty="0">
                <a:effectLst/>
              </a:rPr>
              <a:t>。</a:t>
            </a:r>
            <a:endParaRPr lang="en-US" altLang="zh-TW" sz="4000" b="1" dirty="0">
              <a:effectLst/>
            </a:endParaRPr>
          </a:p>
          <a:p>
            <a:pPr marL="0" indent="0">
              <a:buNone/>
            </a:pPr>
            <a:r>
              <a:rPr lang="zh-TW" altLang="zh-TW" sz="4400" b="1" spc="75" dirty="0">
                <a:effectLst/>
                <a:latin typeface="+mj-ea"/>
                <a:ea typeface="+mj-ea"/>
                <a:cs typeface="新細明體" panose="02020500000000000000" pitchFamily="18" charset="-120"/>
              </a:rPr>
              <a:t>二、</a:t>
            </a:r>
            <a:r>
              <a:rPr lang="zh-TW" altLang="zh-TW" sz="4400" b="1" kern="100" dirty="0">
                <a:effectLst/>
                <a:latin typeface="Times New Roman" panose="02020603050405020304" pitchFamily="18" charset="0"/>
                <a:ea typeface="新細明體" panose="02020500000000000000" pitchFamily="18" charset="-120"/>
                <a:cs typeface="Times New Roman" panose="02020603050405020304" pitchFamily="18" charset="0"/>
              </a:rPr>
              <a:t>區域執法人員透過穩定狀態和事件之回應與處理、關鍵基礎設施分析以及與關鍵基礎設施合作夥伴的戰略聯繫，管理執法任務執行</a:t>
            </a:r>
            <a:r>
              <a:rPr lang="zh-TW" altLang="zh-TW" sz="4000" b="1" dirty="0">
                <a:effectLst/>
              </a:rPr>
              <a:t> </a:t>
            </a:r>
            <a:r>
              <a:rPr lang="zh-TW" altLang="zh-TW" sz="4400" b="1" kern="100" dirty="0">
                <a:effectLst/>
                <a:latin typeface="+mj-ea"/>
                <a:ea typeface="+mj-ea"/>
                <a:cs typeface="Times New Roman" panose="02020603050405020304" pitchFamily="18" charset="0"/>
              </a:rPr>
              <a:t>。</a:t>
            </a:r>
            <a:endParaRPr lang="en-US" altLang="zh-TW" sz="4400" b="1" kern="100" dirty="0">
              <a:effectLst/>
              <a:latin typeface="+mj-ea"/>
              <a:ea typeface="+mj-ea"/>
              <a:cs typeface="Times New Roman" panose="02020603050405020304" pitchFamily="18" charset="0"/>
            </a:endParaRPr>
          </a:p>
          <a:p>
            <a:pPr marL="0" indent="0">
              <a:buNone/>
            </a:pPr>
            <a:r>
              <a:rPr lang="zh-TW" altLang="zh-TW" sz="4400" b="1" spc="75" dirty="0">
                <a:effectLst/>
                <a:latin typeface="+mn-ea"/>
                <a:ea typeface="+mn-ea"/>
                <a:cs typeface="新細明體" panose="02020500000000000000" pitchFamily="18" charset="-120"/>
              </a:rPr>
              <a:t>三、</a:t>
            </a:r>
            <a:r>
              <a:rPr lang="zh-TW" altLang="zh-TW" sz="4400" b="1" kern="100" dirty="0">
                <a:effectLst/>
                <a:latin typeface="Times New Roman" panose="02020603050405020304" pitchFamily="18" charset="0"/>
                <a:ea typeface="新細明體" panose="02020500000000000000" pitchFamily="18" charset="-120"/>
                <a:cs typeface="Times New Roman" panose="02020603050405020304" pitchFamily="18" charset="0"/>
              </a:rPr>
              <a:t>通過區域辦事處，協調其關鍵基礎設施保護任務之進行，並就區域關鍵基礎設施工作進行協調與溝通。</a:t>
            </a:r>
            <a:r>
              <a:rPr lang="zh-TW" altLang="zh-TW" sz="4000" b="1" dirty="0">
                <a:effectLst/>
              </a:rPr>
              <a:t> </a:t>
            </a:r>
            <a:endParaRPr lang="zh-TW" altLang="en-US" sz="5400" b="1" dirty="0"/>
          </a:p>
        </p:txBody>
      </p:sp>
      <p:sp>
        <p:nvSpPr>
          <p:cNvPr id="4" name="頁尾版面配置區 3"/>
          <p:cNvSpPr>
            <a:spLocks noGrp="1"/>
          </p:cNvSpPr>
          <p:nvPr>
            <p:ph type="ftr" sz="quarter" idx="11"/>
          </p:nvPr>
        </p:nvSpPr>
        <p:spPr/>
        <p:txBody>
          <a:bodyPr/>
          <a:lstStyle/>
          <a:p>
            <a:endParaRPr lang="zh-CN" altLang="en-US"/>
          </a:p>
        </p:txBody>
      </p:sp>
      <p:sp>
        <p:nvSpPr>
          <p:cNvPr id="5" name="投影片編號版面配置區 4"/>
          <p:cNvSpPr>
            <a:spLocks noGrp="1"/>
          </p:cNvSpPr>
          <p:nvPr>
            <p:ph type="sldNum" sz="quarter" idx="12"/>
          </p:nvPr>
        </p:nvSpPr>
        <p:spPr/>
        <p:txBody>
          <a:bodyPr/>
          <a:lstStyle/>
          <a:p>
            <a:fld id="{DDB12F21-99BD-4F85-A7AE-95BD87BF1130}" type="slidenum">
              <a:rPr lang="zh-CN" altLang="en-US" smtClean="0"/>
              <a:t>16</a:t>
            </a:fld>
            <a:endParaRPr lang="zh-CN" altLang="en-US"/>
          </a:p>
        </p:txBody>
      </p:sp>
    </p:spTree>
    <p:extLst>
      <p:ext uri="{BB962C8B-B14F-4D97-AF65-F5344CB8AC3E}">
        <p14:creationId xmlns:p14="http://schemas.microsoft.com/office/powerpoint/2010/main" val="3277891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8B28777-3980-64BD-305A-66982476C6B8}"/>
              </a:ext>
            </a:extLst>
          </p:cNvPr>
          <p:cNvSpPr>
            <a:spLocks noGrp="1"/>
          </p:cNvSpPr>
          <p:nvPr>
            <p:ph idx="1"/>
          </p:nvPr>
        </p:nvSpPr>
        <p:spPr>
          <a:xfrm>
            <a:off x="188843" y="288235"/>
            <a:ext cx="12003157" cy="6390861"/>
          </a:xfrm>
        </p:spPr>
        <p:txBody>
          <a:bodyPr>
            <a:noAutofit/>
          </a:bodyPr>
          <a:lstStyle/>
          <a:p>
            <a:pPr marL="0" indent="0">
              <a:buNone/>
            </a:pPr>
            <a:r>
              <a:rPr lang="zh-TW" altLang="en-US" sz="4800" b="1" spc="75" dirty="0">
                <a:effectLst/>
                <a:latin typeface="+mn-ea"/>
                <a:ea typeface="+mn-ea"/>
                <a:cs typeface="新細明體" panose="02020500000000000000" pitchFamily="18" charset="-120"/>
              </a:rPr>
              <a:t>四</a:t>
            </a:r>
            <a:r>
              <a:rPr lang="zh-TW" altLang="zh-TW" sz="4800" b="1" spc="75" dirty="0">
                <a:effectLst/>
                <a:latin typeface="+mn-ea"/>
                <a:ea typeface="+mn-ea"/>
                <a:cs typeface="新細明體" panose="02020500000000000000" pitchFamily="18" charset="-120"/>
              </a:rPr>
              <a:t>、</a:t>
            </a:r>
            <a:r>
              <a:rPr lang="en-US" altLang="zh-TW" sz="4800" b="1" kern="100" dirty="0">
                <a:effectLst/>
                <a:latin typeface="+mn-ea"/>
                <a:ea typeface="+mn-ea"/>
              </a:rPr>
              <a:t> CISA</a:t>
            </a:r>
            <a:r>
              <a:rPr lang="zh-TW" altLang="zh-TW" sz="4800" b="1" kern="100" dirty="0">
                <a:effectLst/>
                <a:latin typeface="+mn-ea"/>
                <a:ea typeface="+mn-ea"/>
                <a:cs typeface="Times New Roman" panose="02020603050405020304" pitchFamily="18" charset="0"/>
              </a:rPr>
              <a:t>是</a:t>
            </a:r>
            <a:r>
              <a:rPr lang="zh-TW" altLang="zh-TW" sz="4800" b="1" kern="100" dirty="0">
                <a:solidFill>
                  <a:srgbClr val="000000"/>
                </a:solidFill>
                <a:effectLst/>
                <a:latin typeface="+mn-ea"/>
                <a:ea typeface="+mn-ea"/>
                <a:cs typeface="Times New Roman" panose="02020603050405020304" pitchFamily="18" charset="0"/>
              </a:rPr>
              <a:t>公部門和民營部門、美國和其他國家間之重要國家層級協調員</a:t>
            </a:r>
            <a:r>
              <a:rPr lang="zh-TW" altLang="zh-TW" sz="4800" b="1" kern="100" dirty="0">
                <a:effectLst/>
                <a:latin typeface="+mn-ea"/>
                <a:ea typeface="+mn-ea"/>
                <a:cs typeface="Times New Roman" panose="02020603050405020304" pitchFamily="18" charset="0"/>
              </a:rPr>
              <a:t>。</a:t>
            </a:r>
            <a:r>
              <a:rPr lang="zh-TW" altLang="zh-TW" sz="3600" b="1" dirty="0">
                <a:effectLst/>
                <a:latin typeface="+mn-ea"/>
                <a:ea typeface="+mn-ea"/>
              </a:rPr>
              <a:t> </a:t>
            </a:r>
            <a:endParaRPr lang="en-US" altLang="zh-TW" sz="4800" b="1" spc="75" dirty="0">
              <a:latin typeface="+mn-ea"/>
              <a:ea typeface="+mn-ea"/>
            </a:endParaRPr>
          </a:p>
          <a:p>
            <a:pPr marL="0" indent="0">
              <a:buNone/>
            </a:pPr>
            <a:r>
              <a:rPr lang="zh-TW" altLang="en-US" sz="4800" b="1" spc="75" dirty="0">
                <a:solidFill>
                  <a:srgbClr val="FF0000"/>
                </a:solidFill>
                <a:effectLst/>
                <a:latin typeface="+mj-ea"/>
                <a:ea typeface="+mj-ea"/>
                <a:cs typeface="新細明體" panose="02020500000000000000" pitchFamily="18" charset="-120"/>
              </a:rPr>
              <a:t>五</a:t>
            </a:r>
            <a:r>
              <a:rPr lang="zh-TW" altLang="zh-TW" sz="4800" b="1" spc="75" dirty="0">
                <a:solidFill>
                  <a:srgbClr val="FF0000"/>
                </a:solidFill>
                <a:effectLst/>
                <a:latin typeface="+mj-ea"/>
                <a:ea typeface="+mj-ea"/>
                <a:cs typeface="新細明體" panose="02020500000000000000" pitchFamily="18" charset="-120"/>
              </a:rPr>
              <a:t>、</a:t>
            </a:r>
            <a:r>
              <a:rPr lang="zh-TW" altLang="zh-TW" sz="4800" b="1" kern="100" dirty="0">
                <a:solidFill>
                  <a:srgbClr val="FF0000"/>
                </a:solidFill>
                <a:effectLst/>
                <a:latin typeface="+mj-ea"/>
                <a:ea typeface="+mj-ea"/>
                <a:cs typeface="Times New Roman" panose="02020603050405020304" pitchFamily="18" charset="0"/>
              </a:rPr>
              <a:t>強化網路空間的安全性、韌性與彈性，並透過網路間的橫向聯繫，共同打擊重大犯罪、保護國家關鍵基礎設施之安全。</a:t>
            </a:r>
            <a:endParaRPr lang="zh-TW" altLang="zh-TW" sz="4800" dirty="0">
              <a:solidFill>
                <a:srgbClr val="FF0000"/>
              </a:solidFill>
              <a:effectLst/>
              <a:latin typeface="新細明體" panose="02020500000000000000" pitchFamily="18" charset="-120"/>
              <a:ea typeface="新細明體" panose="02020500000000000000" pitchFamily="18" charset="-120"/>
              <a:cs typeface="新細明體" panose="02020500000000000000" pitchFamily="18" charset="-120"/>
            </a:endParaRPr>
          </a:p>
          <a:p>
            <a:pPr marL="0" indent="0">
              <a:buNone/>
            </a:pPr>
            <a:r>
              <a:rPr lang="zh-TW" altLang="en-US" sz="4800" b="1" spc="75" dirty="0">
                <a:effectLst/>
                <a:latin typeface="+mn-ea"/>
                <a:ea typeface="+mn-ea"/>
                <a:cs typeface="新細明體" panose="02020500000000000000" pitchFamily="18" charset="-120"/>
              </a:rPr>
              <a:t>六</a:t>
            </a:r>
            <a:r>
              <a:rPr lang="zh-TW" altLang="zh-TW" sz="4800" b="1" spc="75" dirty="0">
                <a:effectLst/>
                <a:latin typeface="+mn-ea"/>
                <a:ea typeface="+mn-ea"/>
                <a:cs typeface="新細明體" panose="02020500000000000000" pitchFamily="18" charset="-120"/>
              </a:rPr>
              <a:t>、</a:t>
            </a:r>
            <a:r>
              <a:rPr lang="zh-TW" altLang="zh-TW" sz="4800" b="1"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負責整個聯邦網路安全的管理，協調國家間網路安全防禦之</a:t>
            </a:r>
            <a:r>
              <a:rPr lang="zh-TW" altLang="en-US" sz="4800" b="1"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執行。</a:t>
            </a:r>
            <a:endParaRPr lang="zh-TW" altLang="en-US" sz="4800" b="1" dirty="0"/>
          </a:p>
        </p:txBody>
      </p:sp>
      <p:sp>
        <p:nvSpPr>
          <p:cNvPr id="2" name="頁尾版面配置區 1"/>
          <p:cNvSpPr>
            <a:spLocks noGrp="1"/>
          </p:cNvSpPr>
          <p:nvPr>
            <p:ph type="ftr" sz="quarter" idx="11"/>
          </p:nvPr>
        </p:nvSpPr>
        <p:spPr/>
        <p:txBody>
          <a:bodyPr/>
          <a:lstStyle/>
          <a:p>
            <a:endParaRPr lang="zh-CN" altLang="en-US"/>
          </a:p>
        </p:txBody>
      </p:sp>
      <p:sp>
        <p:nvSpPr>
          <p:cNvPr id="4" name="投影片編號版面配置區 3"/>
          <p:cNvSpPr>
            <a:spLocks noGrp="1"/>
          </p:cNvSpPr>
          <p:nvPr>
            <p:ph type="sldNum" sz="quarter" idx="12"/>
          </p:nvPr>
        </p:nvSpPr>
        <p:spPr/>
        <p:txBody>
          <a:bodyPr/>
          <a:lstStyle/>
          <a:p>
            <a:fld id="{DDB12F21-99BD-4F85-A7AE-95BD87BF1130}" type="slidenum">
              <a:rPr lang="zh-CN" altLang="en-US" smtClean="0"/>
              <a:t>17</a:t>
            </a:fld>
            <a:endParaRPr lang="zh-CN" altLang="en-US"/>
          </a:p>
        </p:txBody>
      </p:sp>
    </p:spTree>
    <p:extLst>
      <p:ext uri="{BB962C8B-B14F-4D97-AF65-F5344CB8AC3E}">
        <p14:creationId xmlns:p14="http://schemas.microsoft.com/office/powerpoint/2010/main" val="304965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rot="900000">
            <a:off x="1809254"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等腰三角形 7"/>
          <p:cNvSpPr/>
          <p:nvPr/>
        </p:nvSpPr>
        <p:spPr>
          <a:xfrm rot="18900000">
            <a:off x="635167"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265" y="5524500"/>
            <a:ext cx="701246" cy="1006709"/>
          </a:xfrm>
          <a:prstGeom prst="rect">
            <a:avLst/>
          </a:prstGeom>
        </p:spPr>
      </p:pic>
      <p:sp>
        <p:nvSpPr>
          <p:cNvPr id="4" name="文字方塊 3">
            <a:extLst>
              <a:ext uri="{FF2B5EF4-FFF2-40B4-BE49-F238E27FC236}">
                <a16:creationId xmlns:a16="http://schemas.microsoft.com/office/drawing/2014/main" id="{17488D18-8D28-6DF3-1CB6-E702980C6920}"/>
              </a:ext>
            </a:extLst>
          </p:cNvPr>
          <p:cNvSpPr txBox="1"/>
          <p:nvPr/>
        </p:nvSpPr>
        <p:spPr>
          <a:xfrm>
            <a:off x="636104" y="318052"/>
            <a:ext cx="11002618" cy="5016758"/>
          </a:xfrm>
          <a:prstGeom prst="rect">
            <a:avLst/>
          </a:prstGeom>
          <a:noFill/>
        </p:spPr>
        <p:txBody>
          <a:bodyPr wrap="square" rtlCol="0">
            <a:spAutoFit/>
          </a:bodyPr>
          <a:lstStyle/>
          <a:p>
            <a:pPr algn="ctr"/>
            <a:r>
              <a:rPr lang="en-US" altLang="zh-TW" sz="8000" b="1" dirty="0"/>
              <a:t>PART</a:t>
            </a:r>
            <a:r>
              <a:rPr lang="zh-TW" altLang="en-US" sz="8000" b="1" dirty="0"/>
              <a:t> </a:t>
            </a:r>
            <a:r>
              <a:rPr lang="en-US" altLang="zh-TW" sz="8000" b="1" dirty="0"/>
              <a:t>04</a:t>
            </a:r>
            <a:endParaRPr lang="zh-TW" altLang="en-US" sz="8000" b="1" dirty="0"/>
          </a:p>
          <a:p>
            <a:pPr algn="ctr"/>
            <a:r>
              <a:rPr lang="zh-TW" altLang="zh-TW" sz="8000" b="1" dirty="0">
                <a:effectLst/>
                <a:latin typeface="新細明體" panose="02020500000000000000" pitchFamily="18" charset="-120"/>
                <a:ea typeface="標楷體" panose="03000509000000000000" pitchFamily="65" charset="-120"/>
                <a:cs typeface="新細明體" panose="02020500000000000000" pitchFamily="18" charset="-120"/>
              </a:rPr>
              <a:t>網路安全及關鍵基礎設施安全署</a:t>
            </a:r>
            <a:r>
              <a:rPr lang="en-US" altLang="zh-TW" sz="8000" b="1"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en-US" sz="8000" b="1" dirty="0">
                <a:effectLst/>
                <a:latin typeface="新細明體" panose="02020500000000000000" pitchFamily="18" charset="-120"/>
                <a:ea typeface="標楷體" panose="03000509000000000000" pitchFamily="65" charset="-120"/>
                <a:cs typeface="新細明體" panose="02020500000000000000" pitchFamily="18" charset="-120"/>
              </a:rPr>
              <a:t>）</a:t>
            </a:r>
            <a:r>
              <a:rPr lang="en-US" altLang="zh-TW" sz="8000" b="1" dirty="0">
                <a:effectLst/>
                <a:latin typeface="新細明體" panose="02020500000000000000" pitchFamily="18" charset="-120"/>
                <a:ea typeface="標楷體" panose="03000509000000000000" pitchFamily="65" charset="-120"/>
                <a:cs typeface="新細明體" panose="02020500000000000000" pitchFamily="18" charset="-120"/>
              </a:rPr>
              <a:t>2023-2025</a:t>
            </a:r>
            <a:r>
              <a:rPr lang="zh-TW" altLang="zh-TW" sz="8000" b="1" dirty="0">
                <a:effectLst/>
                <a:latin typeface="新細明體" panose="02020500000000000000" pitchFamily="18" charset="-120"/>
                <a:ea typeface="標楷體" panose="03000509000000000000" pitchFamily="65" charset="-120"/>
                <a:cs typeface="新細明體" panose="02020500000000000000" pitchFamily="18" charset="-120"/>
              </a:rPr>
              <a:t>年度戰略計畫介紹</a:t>
            </a:r>
            <a:endParaRPr lang="zh-TW" altLang="zh-TW" sz="80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 name="頁尾版面配置區 1"/>
          <p:cNvSpPr>
            <a:spLocks noGrp="1"/>
          </p:cNvSpPr>
          <p:nvPr>
            <p:ph type="ftr" sz="quarter" idx="11"/>
          </p:nvPr>
        </p:nvSpPr>
        <p:spPr/>
        <p:txBody>
          <a:bodyPr/>
          <a:lstStyle/>
          <a:p>
            <a:endParaRPr lang="zh-CN" altLang="en-US"/>
          </a:p>
        </p:txBody>
      </p:sp>
      <p:sp>
        <p:nvSpPr>
          <p:cNvPr id="3" name="投影片編號版面配置區 2"/>
          <p:cNvSpPr>
            <a:spLocks noGrp="1"/>
          </p:cNvSpPr>
          <p:nvPr>
            <p:ph type="sldNum" sz="quarter" idx="12"/>
          </p:nvPr>
        </p:nvSpPr>
        <p:spPr/>
        <p:txBody>
          <a:bodyPr/>
          <a:lstStyle/>
          <a:p>
            <a:fld id="{DDB12F21-99BD-4F85-A7AE-95BD87BF1130}" type="slidenum">
              <a:rPr lang="zh-CN" altLang="en-US" smtClean="0"/>
              <a:t>18</a:t>
            </a:fld>
            <a:endParaRPr lang="zh-CN" altLang="en-US"/>
          </a:p>
        </p:txBody>
      </p:sp>
    </p:spTree>
    <p:extLst>
      <p:ext uri="{BB962C8B-B14F-4D97-AF65-F5344CB8AC3E}">
        <p14:creationId xmlns:p14="http://schemas.microsoft.com/office/powerpoint/2010/main" val="370497186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8" presetClass="emph" presetSubtype="0" fill="hold" grpId="1" nodeType="withEffect">
                                  <p:stCondLst>
                                    <p:cond delay="1500"/>
                                  </p:stCondLst>
                                  <p:childTnLst>
                                    <p:animRot by="21600000">
                                      <p:cBhvr>
                                        <p:cTn id="9" dur="1750" fill="hold"/>
                                        <p:tgtEl>
                                          <p:spTgt spid="8"/>
                                        </p:tgtEl>
                                        <p:attrNameLst>
                                          <p:attrName>r</p:attrName>
                                        </p:attrNameLst>
                                      </p:cBhvr>
                                    </p:animRot>
                                  </p:childTnLst>
                                </p:cTn>
                              </p:par>
                              <p:par>
                                <p:cTn id="10" presetID="10" presetClass="entr" presetSubtype="0" fill="hold" grpId="0" nodeType="withEffect">
                                  <p:stCondLst>
                                    <p:cond delay="2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8" presetClass="emph" presetSubtype="0" fill="hold" grpId="1" nodeType="withEffect">
                                  <p:stCondLst>
                                    <p:cond delay="2000"/>
                                  </p:stCondLst>
                                  <p:childTnLst>
                                    <p:animRot by="-21600000">
                                      <p:cBhvr>
                                        <p:cTn id="14" dur="1750" fill="hold"/>
                                        <p:tgtEl>
                                          <p:spTgt spid="7"/>
                                        </p:tgtEl>
                                        <p:attrNameLst>
                                          <p:attrName>r</p:attrName>
                                        </p:attrNameLst>
                                      </p:cBhvr>
                                    </p:animRot>
                                  </p:childTnLst>
                                </p:cTn>
                              </p:par>
                              <p:par>
                                <p:cTn id="15" presetID="2" presetClass="entr" presetSubtype="2" fill="hold" nodeType="withEffect">
                                  <p:stCondLst>
                                    <p:cond delay="275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 y="0"/>
            <a:ext cx="6750903" cy="6858000"/>
          </a:xfrm>
          <a:prstGeom prst="rect">
            <a:avLst/>
          </a:prstGeom>
        </p:spPr>
      </p:pic>
      <p:sp>
        <p:nvSpPr>
          <p:cNvPr id="7" name="矩形 6"/>
          <p:cNvSpPr/>
          <p:nvPr/>
        </p:nvSpPr>
        <p:spPr>
          <a:xfrm>
            <a:off x="0" y="27517"/>
            <a:ext cx="6752064"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矩形 7"/>
          <p:cNvSpPr/>
          <p:nvPr/>
        </p:nvSpPr>
        <p:spPr>
          <a:xfrm>
            <a:off x="1277257" y="2166257"/>
            <a:ext cx="5384800" cy="252548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 name="图片 1"/>
          <p:cNvPicPr>
            <a:picLocks noChangeAspect="1"/>
          </p:cNvPicPr>
          <p:nvPr/>
        </p:nvPicPr>
        <p:blipFill>
          <a:blip r:embed="rId3"/>
          <a:stretch>
            <a:fillRect/>
          </a:stretch>
        </p:blipFill>
        <p:spPr>
          <a:xfrm>
            <a:off x="1800840" y="2572426"/>
            <a:ext cx="4419983" cy="1176630"/>
          </a:xfrm>
          <a:prstGeom prst="rect">
            <a:avLst/>
          </a:prstGeom>
        </p:spPr>
      </p:pic>
      <p:sp>
        <p:nvSpPr>
          <p:cNvPr id="15" name="文字方塊 14">
            <a:extLst>
              <a:ext uri="{FF2B5EF4-FFF2-40B4-BE49-F238E27FC236}">
                <a16:creationId xmlns:a16="http://schemas.microsoft.com/office/drawing/2014/main" id="{3EFD1121-1389-7389-A43B-44BE4AD47A2B}"/>
              </a:ext>
            </a:extLst>
          </p:cNvPr>
          <p:cNvSpPr txBox="1"/>
          <p:nvPr/>
        </p:nvSpPr>
        <p:spPr>
          <a:xfrm>
            <a:off x="7157457" y="651406"/>
            <a:ext cx="1885950" cy="523220"/>
          </a:xfrm>
          <a:prstGeom prst="rect">
            <a:avLst/>
          </a:prstGeom>
          <a:noFill/>
        </p:spPr>
        <p:txBody>
          <a:bodyPr wrap="square" rtlCol="0">
            <a:spAutoFit/>
          </a:bodyPr>
          <a:lstStyle/>
          <a:p>
            <a:r>
              <a:rPr lang="en-US" altLang="zh-TW" sz="2800" b="1" dirty="0"/>
              <a:t>PART</a:t>
            </a:r>
            <a:r>
              <a:rPr lang="zh-TW" altLang="en-US" sz="2800" b="1" dirty="0"/>
              <a:t> </a:t>
            </a:r>
            <a:r>
              <a:rPr lang="en-US" altLang="zh-TW" sz="2800" b="1" dirty="0"/>
              <a:t>01</a:t>
            </a:r>
            <a:endParaRPr lang="zh-TW" altLang="en-US" sz="2800" b="1" dirty="0"/>
          </a:p>
        </p:txBody>
      </p:sp>
      <p:sp>
        <p:nvSpPr>
          <p:cNvPr id="17" name="文字方塊 16">
            <a:extLst>
              <a:ext uri="{FF2B5EF4-FFF2-40B4-BE49-F238E27FC236}">
                <a16:creationId xmlns:a16="http://schemas.microsoft.com/office/drawing/2014/main" id="{9809D90D-3A07-EBA0-996E-4C750AAE8237}"/>
              </a:ext>
            </a:extLst>
          </p:cNvPr>
          <p:cNvSpPr txBox="1"/>
          <p:nvPr/>
        </p:nvSpPr>
        <p:spPr>
          <a:xfrm>
            <a:off x="3048000" y="3258621"/>
            <a:ext cx="6096000" cy="369332"/>
          </a:xfrm>
          <a:prstGeom prst="rect">
            <a:avLst/>
          </a:prstGeom>
          <a:noFill/>
        </p:spPr>
        <p:txBody>
          <a:bodyPr wrap="square">
            <a:spAutoFit/>
          </a:bodyPr>
          <a:lstStyle/>
          <a:p>
            <a:r>
              <a:rPr lang="en-US" altLang="zh-TW" sz="1800" b="1" dirty="0"/>
              <a:t>PART</a:t>
            </a:r>
            <a:r>
              <a:rPr lang="zh-TW" altLang="en-US" sz="1800" b="1" dirty="0"/>
              <a:t> </a:t>
            </a:r>
            <a:r>
              <a:rPr lang="en-US" altLang="zh-TW" sz="1800" b="1" dirty="0"/>
              <a:t>01</a:t>
            </a:r>
            <a:endParaRPr lang="zh-TW" altLang="en-US" sz="1800" b="1" dirty="0"/>
          </a:p>
        </p:txBody>
      </p:sp>
      <p:sp>
        <p:nvSpPr>
          <p:cNvPr id="18" name="文字方塊 17">
            <a:extLst>
              <a:ext uri="{FF2B5EF4-FFF2-40B4-BE49-F238E27FC236}">
                <a16:creationId xmlns:a16="http://schemas.microsoft.com/office/drawing/2014/main" id="{D8A039DB-C01A-8909-3C14-F11C6198DD81}"/>
              </a:ext>
            </a:extLst>
          </p:cNvPr>
          <p:cNvSpPr txBox="1"/>
          <p:nvPr/>
        </p:nvSpPr>
        <p:spPr>
          <a:xfrm>
            <a:off x="7157457" y="1779333"/>
            <a:ext cx="1885950" cy="523220"/>
          </a:xfrm>
          <a:prstGeom prst="rect">
            <a:avLst/>
          </a:prstGeom>
          <a:noFill/>
        </p:spPr>
        <p:txBody>
          <a:bodyPr wrap="square" rtlCol="0">
            <a:spAutoFit/>
          </a:bodyPr>
          <a:lstStyle/>
          <a:p>
            <a:r>
              <a:rPr lang="en-US" altLang="zh-TW" sz="2800" b="1" dirty="0"/>
              <a:t>PART</a:t>
            </a:r>
            <a:r>
              <a:rPr lang="zh-TW" altLang="en-US" sz="2800" b="1" dirty="0"/>
              <a:t> </a:t>
            </a:r>
            <a:r>
              <a:rPr lang="en-US" altLang="zh-TW" sz="2800" b="1" dirty="0"/>
              <a:t>02</a:t>
            </a:r>
            <a:endParaRPr lang="zh-TW" altLang="en-US" sz="2800" b="1" dirty="0"/>
          </a:p>
        </p:txBody>
      </p:sp>
      <p:sp>
        <p:nvSpPr>
          <p:cNvPr id="19" name="文字方塊 18">
            <a:extLst>
              <a:ext uri="{FF2B5EF4-FFF2-40B4-BE49-F238E27FC236}">
                <a16:creationId xmlns:a16="http://schemas.microsoft.com/office/drawing/2014/main" id="{5BF2D43C-ABC3-9115-0570-5771B42ACA4D}"/>
              </a:ext>
            </a:extLst>
          </p:cNvPr>
          <p:cNvSpPr txBox="1"/>
          <p:nvPr/>
        </p:nvSpPr>
        <p:spPr>
          <a:xfrm>
            <a:off x="7185640" y="3194907"/>
            <a:ext cx="1885950" cy="523220"/>
          </a:xfrm>
          <a:prstGeom prst="rect">
            <a:avLst/>
          </a:prstGeom>
          <a:noFill/>
        </p:spPr>
        <p:txBody>
          <a:bodyPr wrap="square" rtlCol="0">
            <a:spAutoFit/>
          </a:bodyPr>
          <a:lstStyle/>
          <a:p>
            <a:r>
              <a:rPr lang="en-US" altLang="zh-TW" sz="2800" b="1" dirty="0"/>
              <a:t>PART</a:t>
            </a:r>
            <a:r>
              <a:rPr lang="zh-TW" altLang="en-US" sz="2800" b="1" dirty="0"/>
              <a:t> </a:t>
            </a:r>
            <a:r>
              <a:rPr lang="en-US" altLang="zh-TW" sz="2800" b="1" dirty="0"/>
              <a:t>03</a:t>
            </a:r>
            <a:endParaRPr lang="zh-TW" altLang="en-US" sz="2800" b="1" dirty="0"/>
          </a:p>
        </p:txBody>
      </p:sp>
      <p:sp>
        <p:nvSpPr>
          <p:cNvPr id="20" name="文字方塊 19">
            <a:extLst>
              <a:ext uri="{FF2B5EF4-FFF2-40B4-BE49-F238E27FC236}">
                <a16:creationId xmlns:a16="http://schemas.microsoft.com/office/drawing/2014/main" id="{6F683E76-E58E-FC4F-4B88-D59DC7C468BD}"/>
              </a:ext>
            </a:extLst>
          </p:cNvPr>
          <p:cNvSpPr txBox="1"/>
          <p:nvPr/>
        </p:nvSpPr>
        <p:spPr>
          <a:xfrm>
            <a:off x="7258050" y="4687661"/>
            <a:ext cx="1885950" cy="523220"/>
          </a:xfrm>
          <a:prstGeom prst="rect">
            <a:avLst/>
          </a:prstGeom>
          <a:noFill/>
        </p:spPr>
        <p:txBody>
          <a:bodyPr wrap="square" rtlCol="0">
            <a:spAutoFit/>
          </a:bodyPr>
          <a:lstStyle/>
          <a:p>
            <a:r>
              <a:rPr lang="en-US" altLang="zh-TW" sz="2800" b="1" dirty="0"/>
              <a:t>PART</a:t>
            </a:r>
            <a:r>
              <a:rPr lang="zh-TW" altLang="en-US" sz="2800" b="1" dirty="0"/>
              <a:t> </a:t>
            </a:r>
            <a:r>
              <a:rPr lang="en-US" altLang="zh-TW" sz="2800" b="1" dirty="0"/>
              <a:t>04</a:t>
            </a:r>
            <a:endParaRPr lang="zh-TW" altLang="en-US" sz="2800" b="1" dirty="0"/>
          </a:p>
        </p:txBody>
      </p:sp>
      <p:sp>
        <p:nvSpPr>
          <p:cNvPr id="21" name="文字方塊 20">
            <a:extLst>
              <a:ext uri="{FF2B5EF4-FFF2-40B4-BE49-F238E27FC236}">
                <a16:creationId xmlns:a16="http://schemas.microsoft.com/office/drawing/2014/main" id="{8A7303FA-2A5B-49C2-F9E6-F6E41EFEF667}"/>
              </a:ext>
            </a:extLst>
          </p:cNvPr>
          <p:cNvSpPr txBox="1"/>
          <p:nvPr/>
        </p:nvSpPr>
        <p:spPr>
          <a:xfrm>
            <a:off x="7419975" y="1238340"/>
            <a:ext cx="2971800" cy="369332"/>
          </a:xfrm>
          <a:prstGeom prst="rect">
            <a:avLst/>
          </a:prstGeom>
          <a:noFill/>
        </p:spPr>
        <p:txBody>
          <a:bodyPr wrap="square" rtlCol="0">
            <a:spAutoFit/>
          </a:bodyPr>
          <a:lstStyle/>
          <a:p>
            <a:r>
              <a:rPr lang="zh-TW" altLang="zh-TW" sz="1800" b="1" kern="0" spc="75" dirty="0">
                <a:effectLst/>
                <a:ea typeface="標楷體" panose="03000509000000000000" pitchFamily="65" charset="-120"/>
                <a:cs typeface="新細明體" panose="02020500000000000000" pitchFamily="18" charset="-120"/>
              </a:rPr>
              <a:t>目標</a:t>
            </a:r>
            <a:r>
              <a:rPr lang="en-US" altLang="zh-TW" sz="1800" b="1" kern="0" spc="75" dirty="0">
                <a:effectLst/>
                <a:ea typeface="標楷體" panose="03000509000000000000" pitchFamily="65" charset="-120"/>
                <a:cs typeface="新細明體" panose="02020500000000000000" pitchFamily="18" charset="-120"/>
              </a:rPr>
              <a:t>1</a:t>
            </a:r>
            <a:r>
              <a:rPr lang="zh-TW" altLang="zh-TW" sz="1800" b="1" kern="0" spc="75" dirty="0">
                <a:effectLst/>
                <a:ea typeface="標楷體" panose="03000509000000000000" pitchFamily="65" charset="-120"/>
                <a:cs typeface="新細明體" panose="02020500000000000000" pitchFamily="18" charset="-120"/>
              </a:rPr>
              <a:t>：網路防禦</a:t>
            </a:r>
            <a:endParaRPr lang="zh-TW" altLang="en-US" dirty="0"/>
          </a:p>
        </p:txBody>
      </p:sp>
      <p:sp>
        <p:nvSpPr>
          <p:cNvPr id="22" name="文字方塊 21">
            <a:extLst>
              <a:ext uri="{FF2B5EF4-FFF2-40B4-BE49-F238E27FC236}">
                <a16:creationId xmlns:a16="http://schemas.microsoft.com/office/drawing/2014/main" id="{08A43F64-9E45-F849-0A03-692BBD96F3E6}"/>
              </a:ext>
            </a:extLst>
          </p:cNvPr>
          <p:cNvSpPr txBox="1"/>
          <p:nvPr/>
        </p:nvSpPr>
        <p:spPr>
          <a:xfrm>
            <a:off x="7353300" y="2604983"/>
            <a:ext cx="3905250" cy="369332"/>
          </a:xfrm>
          <a:prstGeom prst="rect">
            <a:avLst/>
          </a:prstGeom>
          <a:noFill/>
        </p:spPr>
        <p:txBody>
          <a:bodyPr wrap="square" rtlCol="0">
            <a:spAutoFit/>
          </a:bodyPr>
          <a:lstStyle/>
          <a:p>
            <a:r>
              <a:rPr lang="zh-TW" altLang="zh-TW" sz="1800" b="1" kern="0" spc="75">
                <a:effectLst/>
                <a:ea typeface="標楷體" panose="03000509000000000000" pitchFamily="65" charset="-120"/>
                <a:cs typeface="新細明體" panose="02020500000000000000" pitchFamily="18" charset="-120"/>
              </a:rPr>
              <a:t>目標</a:t>
            </a:r>
            <a:r>
              <a:rPr lang="en-US" altLang="zh-TW" sz="1800" b="1" kern="0" spc="75">
                <a:effectLst/>
                <a:ea typeface="標楷體" panose="03000509000000000000" pitchFamily="65" charset="-120"/>
                <a:cs typeface="新細明體" panose="02020500000000000000" pitchFamily="18" charset="-120"/>
              </a:rPr>
              <a:t>2</a:t>
            </a:r>
            <a:r>
              <a:rPr lang="zh-TW" altLang="zh-TW" sz="1800" b="1" kern="0" spc="75">
                <a:effectLst/>
                <a:ea typeface="標楷體" panose="03000509000000000000" pitchFamily="65" charset="-120"/>
                <a:cs typeface="新細明體" panose="02020500000000000000" pitchFamily="18" charset="-120"/>
              </a:rPr>
              <a:t>：降低風險及其原復能力</a:t>
            </a:r>
            <a:endParaRPr lang="zh-TW" altLang="en-US" dirty="0"/>
          </a:p>
        </p:txBody>
      </p:sp>
      <p:sp>
        <p:nvSpPr>
          <p:cNvPr id="24" name="文字方塊 23">
            <a:extLst>
              <a:ext uri="{FF2B5EF4-FFF2-40B4-BE49-F238E27FC236}">
                <a16:creationId xmlns:a16="http://schemas.microsoft.com/office/drawing/2014/main" id="{AEC6DF3E-4073-2EBE-6C7C-9747DB497CBE}"/>
              </a:ext>
            </a:extLst>
          </p:cNvPr>
          <p:cNvSpPr txBox="1"/>
          <p:nvPr/>
        </p:nvSpPr>
        <p:spPr>
          <a:xfrm>
            <a:off x="7419975" y="4012639"/>
            <a:ext cx="6096000" cy="369332"/>
          </a:xfrm>
          <a:prstGeom prst="rect">
            <a:avLst/>
          </a:prstGeom>
          <a:noFill/>
        </p:spPr>
        <p:txBody>
          <a:bodyPr wrap="square">
            <a:spAutoFit/>
          </a:bodyPr>
          <a:lstStyle/>
          <a:p>
            <a:r>
              <a:rPr lang="zh-TW" altLang="zh-TW" sz="1800" b="1" kern="0" spc="75" dirty="0">
                <a:effectLst/>
                <a:ea typeface="標楷體" panose="03000509000000000000" pitchFamily="65" charset="-120"/>
                <a:cs typeface="新細明體" panose="02020500000000000000" pitchFamily="18" charset="-120"/>
              </a:rPr>
              <a:t>目標</a:t>
            </a:r>
            <a:r>
              <a:rPr lang="en-US" altLang="zh-TW" sz="1800" b="1" kern="0" spc="75" dirty="0">
                <a:effectLst/>
                <a:ea typeface="標楷體" panose="03000509000000000000" pitchFamily="65" charset="-120"/>
                <a:cs typeface="新細明體" panose="02020500000000000000" pitchFamily="18" charset="-120"/>
              </a:rPr>
              <a:t>3</a:t>
            </a:r>
            <a:r>
              <a:rPr lang="zh-TW" altLang="zh-TW" sz="1800" b="1" kern="0" spc="75" dirty="0">
                <a:effectLst/>
                <a:ea typeface="標楷體" panose="03000509000000000000" pitchFamily="65" charset="-120"/>
                <a:cs typeface="新細明體" panose="02020500000000000000" pitchFamily="18" charset="-120"/>
              </a:rPr>
              <a:t>：營運合作夥伴關係</a:t>
            </a:r>
            <a:endParaRPr lang="zh-TW" altLang="en-US" dirty="0"/>
          </a:p>
        </p:txBody>
      </p:sp>
      <p:sp>
        <p:nvSpPr>
          <p:cNvPr id="25" name="文字方塊 24">
            <a:extLst>
              <a:ext uri="{FF2B5EF4-FFF2-40B4-BE49-F238E27FC236}">
                <a16:creationId xmlns:a16="http://schemas.microsoft.com/office/drawing/2014/main" id="{BB32989A-25D7-70AA-C5B7-680500820221}"/>
              </a:ext>
            </a:extLst>
          </p:cNvPr>
          <p:cNvSpPr txBox="1"/>
          <p:nvPr/>
        </p:nvSpPr>
        <p:spPr>
          <a:xfrm>
            <a:off x="7696199" y="5383834"/>
            <a:ext cx="2847975" cy="369332"/>
          </a:xfrm>
          <a:prstGeom prst="rect">
            <a:avLst/>
          </a:prstGeom>
          <a:noFill/>
        </p:spPr>
        <p:txBody>
          <a:bodyPr wrap="square" rtlCol="0">
            <a:spAutoFit/>
          </a:bodyPr>
          <a:lstStyle/>
          <a:p>
            <a:r>
              <a:rPr lang="zh-TW" altLang="zh-TW" sz="1800" b="1" kern="0" spc="75" dirty="0">
                <a:effectLst/>
                <a:ea typeface="標楷體" panose="03000509000000000000" pitchFamily="65" charset="-120"/>
                <a:cs typeface="新細明體" panose="02020500000000000000" pitchFamily="18" charset="-120"/>
              </a:rPr>
              <a:t>目標</a:t>
            </a:r>
            <a:r>
              <a:rPr lang="en-US" altLang="zh-TW" sz="1800" b="1" kern="0" spc="75" dirty="0">
                <a:effectLst/>
                <a:ea typeface="標楷體" panose="03000509000000000000" pitchFamily="65" charset="-120"/>
                <a:cs typeface="新細明體" panose="02020500000000000000" pitchFamily="18" charset="-120"/>
              </a:rPr>
              <a:t>4</a:t>
            </a:r>
            <a:r>
              <a:rPr lang="zh-TW" altLang="zh-TW" sz="1800" b="1" kern="0" spc="75" dirty="0">
                <a:effectLst/>
                <a:ea typeface="標楷體" panose="03000509000000000000" pitchFamily="65" charset="-120"/>
                <a:cs typeface="新細明體" panose="02020500000000000000" pitchFamily="18" charset="-120"/>
              </a:rPr>
              <a:t>：事權統一</a:t>
            </a:r>
            <a:endParaRPr lang="zh-TW" altLang="en-US" dirty="0"/>
          </a:p>
        </p:txBody>
      </p:sp>
      <p:sp>
        <p:nvSpPr>
          <p:cNvPr id="3" name="文字方塊 2">
            <a:extLst>
              <a:ext uri="{FF2B5EF4-FFF2-40B4-BE49-F238E27FC236}">
                <a16:creationId xmlns:a16="http://schemas.microsoft.com/office/drawing/2014/main" id="{8E42DC96-078A-2B29-80E1-E7CF9D087E66}"/>
              </a:ext>
            </a:extLst>
          </p:cNvPr>
          <p:cNvSpPr txBox="1"/>
          <p:nvPr/>
        </p:nvSpPr>
        <p:spPr>
          <a:xfrm>
            <a:off x="7258050" y="5868040"/>
            <a:ext cx="1885950" cy="523220"/>
          </a:xfrm>
          <a:prstGeom prst="rect">
            <a:avLst/>
          </a:prstGeom>
          <a:noFill/>
        </p:spPr>
        <p:txBody>
          <a:bodyPr wrap="square" rtlCol="0">
            <a:spAutoFit/>
          </a:bodyPr>
          <a:lstStyle/>
          <a:p>
            <a:r>
              <a:rPr lang="en-US" altLang="zh-TW" sz="2800" b="1" dirty="0"/>
              <a:t>PART</a:t>
            </a:r>
            <a:r>
              <a:rPr lang="zh-TW" altLang="en-US" sz="2800" b="1" dirty="0"/>
              <a:t> </a:t>
            </a:r>
            <a:r>
              <a:rPr lang="en-US" altLang="zh-TW" sz="2800" b="1" dirty="0"/>
              <a:t>05</a:t>
            </a:r>
            <a:endParaRPr lang="zh-TW" altLang="en-US" sz="2800" b="1" dirty="0"/>
          </a:p>
        </p:txBody>
      </p:sp>
      <p:sp>
        <p:nvSpPr>
          <p:cNvPr id="4" name="文字方塊 3">
            <a:extLst>
              <a:ext uri="{FF2B5EF4-FFF2-40B4-BE49-F238E27FC236}">
                <a16:creationId xmlns:a16="http://schemas.microsoft.com/office/drawing/2014/main" id="{86838E4D-00B5-828A-88BC-66CE1CBDCA57}"/>
              </a:ext>
            </a:extLst>
          </p:cNvPr>
          <p:cNvSpPr txBox="1"/>
          <p:nvPr/>
        </p:nvSpPr>
        <p:spPr>
          <a:xfrm>
            <a:off x="7729537" y="6321468"/>
            <a:ext cx="2352675" cy="369332"/>
          </a:xfrm>
          <a:prstGeom prst="rect">
            <a:avLst/>
          </a:prstGeom>
          <a:noFill/>
        </p:spPr>
        <p:txBody>
          <a:bodyPr wrap="square" rtlCol="0">
            <a:spAutoFit/>
          </a:bodyPr>
          <a:lstStyle/>
          <a:p>
            <a:r>
              <a:rPr lang="zh-TW" altLang="en-US" b="1" kern="0" spc="75" dirty="0">
                <a:ea typeface="標楷體" panose="03000509000000000000" pitchFamily="65" charset="-120"/>
              </a:rPr>
              <a:t>對我國的建議</a:t>
            </a:r>
          </a:p>
        </p:txBody>
      </p:sp>
      <p:sp>
        <p:nvSpPr>
          <p:cNvPr id="5" name="頁尾版面配置區 4"/>
          <p:cNvSpPr>
            <a:spLocks noGrp="1"/>
          </p:cNvSpPr>
          <p:nvPr>
            <p:ph type="ftr" sz="quarter" idx="11"/>
          </p:nvPr>
        </p:nvSpPr>
        <p:spPr/>
        <p:txBody>
          <a:bodyPr/>
          <a:lstStyle/>
          <a:p>
            <a:endParaRPr lang="zh-CN" altLang="en-US"/>
          </a:p>
        </p:txBody>
      </p:sp>
      <p:sp>
        <p:nvSpPr>
          <p:cNvPr id="9" name="投影片編號版面配置區 8"/>
          <p:cNvSpPr>
            <a:spLocks noGrp="1"/>
          </p:cNvSpPr>
          <p:nvPr>
            <p:ph type="sldNum" sz="quarter" idx="12"/>
          </p:nvPr>
        </p:nvSpPr>
        <p:spPr/>
        <p:txBody>
          <a:bodyPr/>
          <a:lstStyle/>
          <a:p>
            <a:fld id="{DDB12F21-99BD-4F85-A7AE-95BD87BF1130}" type="slidenum">
              <a:rPr lang="zh-CN" altLang="en-US" smtClean="0"/>
              <a:t>19</a:t>
            </a:fld>
            <a:endParaRPr lang="zh-CN" altLang="en-US"/>
          </a:p>
        </p:txBody>
      </p:sp>
    </p:spTree>
    <p:extLst>
      <p:ext uri="{BB962C8B-B14F-4D97-AF65-F5344CB8AC3E}">
        <p14:creationId xmlns:p14="http://schemas.microsoft.com/office/powerpoint/2010/main" val="178566537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7517"/>
            <a:ext cx="5059017"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矩形 7"/>
          <p:cNvSpPr/>
          <p:nvPr/>
        </p:nvSpPr>
        <p:spPr>
          <a:xfrm>
            <a:off x="1277257" y="2166257"/>
            <a:ext cx="5384800" cy="252548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 name="图片 1"/>
          <p:cNvPicPr>
            <a:picLocks noChangeAspect="1"/>
          </p:cNvPicPr>
          <p:nvPr/>
        </p:nvPicPr>
        <p:blipFill>
          <a:blip r:embed="rId2"/>
          <a:stretch>
            <a:fillRect/>
          </a:stretch>
        </p:blipFill>
        <p:spPr>
          <a:xfrm>
            <a:off x="1800840" y="2572426"/>
            <a:ext cx="4419983" cy="1176630"/>
          </a:xfrm>
          <a:prstGeom prst="rect">
            <a:avLst/>
          </a:prstGeom>
        </p:spPr>
      </p:pic>
      <p:sp>
        <p:nvSpPr>
          <p:cNvPr id="15" name="文字方塊 14">
            <a:extLst>
              <a:ext uri="{FF2B5EF4-FFF2-40B4-BE49-F238E27FC236}">
                <a16:creationId xmlns:a16="http://schemas.microsoft.com/office/drawing/2014/main" id="{3EFD1121-1389-7389-A43B-44BE4AD47A2B}"/>
              </a:ext>
            </a:extLst>
          </p:cNvPr>
          <p:cNvSpPr txBox="1"/>
          <p:nvPr/>
        </p:nvSpPr>
        <p:spPr>
          <a:xfrm>
            <a:off x="7157457" y="488406"/>
            <a:ext cx="1885950" cy="523220"/>
          </a:xfrm>
          <a:prstGeom prst="rect">
            <a:avLst/>
          </a:prstGeom>
          <a:noFill/>
        </p:spPr>
        <p:txBody>
          <a:bodyPr wrap="square" rtlCol="0">
            <a:spAutoFit/>
          </a:bodyPr>
          <a:lstStyle/>
          <a:p>
            <a:r>
              <a:rPr lang="en-US" altLang="zh-TW" sz="2800" b="1" dirty="0"/>
              <a:t>PART</a:t>
            </a:r>
            <a:r>
              <a:rPr lang="zh-TW" altLang="en-US" sz="2800" b="1" dirty="0"/>
              <a:t> </a:t>
            </a:r>
            <a:r>
              <a:rPr lang="en-US" altLang="zh-TW" sz="2800" b="1" dirty="0"/>
              <a:t>01</a:t>
            </a:r>
            <a:endParaRPr lang="zh-TW" altLang="en-US" sz="2800" b="1" dirty="0"/>
          </a:p>
        </p:txBody>
      </p:sp>
      <p:sp>
        <p:nvSpPr>
          <p:cNvPr id="17" name="文字方塊 16">
            <a:extLst>
              <a:ext uri="{FF2B5EF4-FFF2-40B4-BE49-F238E27FC236}">
                <a16:creationId xmlns:a16="http://schemas.microsoft.com/office/drawing/2014/main" id="{9809D90D-3A07-EBA0-996E-4C750AAE8237}"/>
              </a:ext>
            </a:extLst>
          </p:cNvPr>
          <p:cNvSpPr txBox="1"/>
          <p:nvPr/>
        </p:nvSpPr>
        <p:spPr>
          <a:xfrm>
            <a:off x="2975590" y="3257772"/>
            <a:ext cx="6096000" cy="369332"/>
          </a:xfrm>
          <a:prstGeom prst="rect">
            <a:avLst/>
          </a:prstGeom>
          <a:noFill/>
        </p:spPr>
        <p:txBody>
          <a:bodyPr wrap="square">
            <a:spAutoFit/>
          </a:bodyPr>
          <a:lstStyle/>
          <a:p>
            <a:r>
              <a:rPr lang="en-US" altLang="zh-TW" sz="1800" b="1" dirty="0"/>
              <a:t>PART</a:t>
            </a:r>
            <a:r>
              <a:rPr lang="zh-TW" altLang="en-US" sz="1800" b="1" dirty="0"/>
              <a:t> </a:t>
            </a:r>
            <a:r>
              <a:rPr lang="en-US" altLang="zh-TW" sz="1800" b="1" dirty="0"/>
              <a:t>01</a:t>
            </a:r>
            <a:endParaRPr lang="zh-TW" altLang="en-US" sz="1800" b="1" dirty="0"/>
          </a:p>
        </p:txBody>
      </p:sp>
      <p:sp>
        <p:nvSpPr>
          <p:cNvPr id="18" name="文字方塊 17">
            <a:extLst>
              <a:ext uri="{FF2B5EF4-FFF2-40B4-BE49-F238E27FC236}">
                <a16:creationId xmlns:a16="http://schemas.microsoft.com/office/drawing/2014/main" id="{D8A039DB-C01A-8909-3C14-F11C6198DD81}"/>
              </a:ext>
            </a:extLst>
          </p:cNvPr>
          <p:cNvSpPr txBox="1"/>
          <p:nvPr/>
        </p:nvSpPr>
        <p:spPr>
          <a:xfrm>
            <a:off x="7157457" y="1866032"/>
            <a:ext cx="1885950" cy="523220"/>
          </a:xfrm>
          <a:prstGeom prst="rect">
            <a:avLst/>
          </a:prstGeom>
          <a:noFill/>
        </p:spPr>
        <p:txBody>
          <a:bodyPr wrap="square" rtlCol="0">
            <a:spAutoFit/>
          </a:bodyPr>
          <a:lstStyle/>
          <a:p>
            <a:r>
              <a:rPr lang="en-US" altLang="zh-TW" sz="2800" b="1" dirty="0"/>
              <a:t>PART</a:t>
            </a:r>
            <a:r>
              <a:rPr lang="zh-TW" altLang="en-US" sz="2800" b="1" dirty="0"/>
              <a:t> </a:t>
            </a:r>
            <a:r>
              <a:rPr lang="en-US" altLang="zh-TW" sz="2800" b="1" dirty="0"/>
              <a:t>02</a:t>
            </a:r>
            <a:endParaRPr lang="zh-TW" altLang="en-US" sz="2800" b="1" dirty="0"/>
          </a:p>
        </p:txBody>
      </p:sp>
      <p:sp>
        <p:nvSpPr>
          <p:cNvPr id="19" name="文字方塊 18">
            <a:extLst>
              <a:ext uri="{FF2B5EF4-FFF2-40B4-BE49-F238E27FC236}">
                <a16:creationId xmlns:a16="http://schemas.microsoft.com/office/drawing/2014/main" id="{5BF2D43C-ABC3-9115-0570-5771B42ACA4D}"/>
              </a:ext>
            </a:extLst>
          </p:cNvPr>
          <p:cNvSpPr txBox="1"/>
          <p:nvPr/>
        </p:nvSpPr>
        <p:spPr>
          <a:xfrm>
            <a:off x="7185640" y="3269582"/>
            <a:ext cx="1885950" cy="523220"/>
          </a:xfrm>
          <a:prstGeom prst="rect">
            <a:avLst/>
          </a:prstGeom>
          <a:noFill/>
        </p:spPr>
        <p:txBody>
          <a:bodyPr wrap="square" rtlCol="0">
            <a:spAutoFit/>
          </a:bodyPr>
          <a:lstStyle/>
          <a:p>
            <a:r>
              <a:rPr lang="en-US" altLang="zh-TW" sz="2800" b="1" dirty="0"/>
              <a:t>PART</a:t>
            </a:r>
            <a:r>
              <a:rPr lang="zh-TW" altLang="en-US" sz="2800" b="1" dirty="0"/>
              <a:t> </a:t>
            </a:r>
            <a:r>
              <a:rPr lang="en-US" altLang="zh-TW" sz="2800" b="1" dirty="0"/>
              <a:t>03</a:t>
            </a:r>
            <a:endParaRPr lang="zh-TW" altLang="en-US" sz="2800" b="1" dirty="0"/>
          </a:p>
        </p:txBody>
      </p:sp>
      <p:sp>
        <p:nvSpPr>
          <p:cNvPr id="20" name="文字方塊 19">
            <a:extLst>
              <a:ext uri="{FF2B5EF4-FFF2-40B4-BE49-F238E27FC236}">
                <a16:creationId xmlns:a16="http://schemas.microsoft.com/office/drawing/2014/main" id="{6F683E76-E58E-FC4F-4B88-D59DC7C468BD}"/>
              </a:ext>
            </a:extLst>
          </p:cNvPr>
          <p:cNvSpPr txBox="1"/>
          <p:nvPr/>
        </p:nvSpPr>
        <p:spPr>
          <a:xfrm>
            <a:off x="7185640" y="4626615"/>
            <a:ext cx="1885950" cy="523220"/>
          </a:xfrm>
          <a:prstGeom prst="rect">
            <a:avLst/>
          </a:prstGeom>
          <a:noFill/>
        </p:spPr>
        <p:txBody>
          <a:bodyPr wrap="square" rtlCol="0">
            <a:spAutoFit/>
          </a:bodyPr>
          <a:lstStyle/>
          <a:p>
            <a:r>
              <a:rPr lang="en-US" altLang="zh-TW" sz="2800" b="1" dirty="0"/>
              <a:t>PART</a:t>
            </a:r>
            <a:r>
              <a:rPr lang="zh-TW" altLang="en-US" sz="2800" b="1" dirty="0"/>
              <a:t> </a:t>
            </a:r>
            <a:r>
              <a:rPr lang="en-US" altLang="zh-TW" sz="2800" b="1" dirty="0"/>
              <a:t>04</a:t>
            </a:r>
            <a:endParaRPr lang="zh-TW" altLang="en-US" sz="2800" b="1" dirty="0"/>
          </a:p>
        </p:txBody>
      </p:sp>
      <p:sp>
        <p:nvSpPr>
          <p:cNvPr id="21" name="文字方塊 20">
            <a:extLst>
              <a:ext uri="{FF2B5EF4-FFF2-40B4-BE49-F238E27FC236}">
                <a16:creationId xmlns:a16="http://schemas.microsoft.com/office/drawing/2014/main" id="{8A7303FA-2A5B-49C2-F9E6-F6E41EFEF667}"/>
              </a:ext>
            </a:extLst>
          </p:cNvPr>
          <p:cNvSpPr txBox="1"/>
          <p:nvPr/>
        </p:nvSpPr>
        <p:spPr>
          <a:xfrm>
            <a:off x="7419975" y="1167898"/>
            <a:ext cx="2971800" cy="369332"/>
          </a:xfrm>
          <a:prstGeom prst="rect">
            <a:avLst/>
          </a:prstGeom>
          <a:noFill/>
        </p:spPr>
        <p:txBody>
          <a:bodyPr wrap="square" rtlCol="0">
            <a:spAutoFit/>
          </a:bodyPr>
          <a:lstStyle/>
          <a:p>
            <a:r>
              <a:rPr lang="zh-TW" altLang="en-US" b="1" kern="0" spc="75" dirty="0">
                <a:ea typeface="標楷體" panose="03000509000000000000" pitchFamily="65" charset="-120"/>
                <a:cs typeface="新細明體" panose="02020500000000000000" pitchFamily="18" charset="-120"/>
              </a:rPr>
              <a:t>主題</a:t>
            </a:r>
            <a:r>
              <a:rPr lang="en-US" altLang="zh-TW" sz="1800" b="1" kern="0" spc="75" dirty="0">
                <a:effectLst/>
                <a:ea typeface="標楷體" panose="03000509000000000000" pitchFamily="65" charset="-120"/>
                <a:cs typeface="新細明體" panose="02020500000000000000" pitchFamily="18" charset="-120"/>
              </a:rPr>
              <a:t>1</a:t>
            </a:r>
            <a:r>
              <a:rPr lang="zh-TW" altLang="zh-TW" sz="1800" b="1" kern="0" spc="75" dirty="0">
                <a:effectLst/>
                <a:ea typeface="標楷體" panose="03000509000000000000" pitchFamily="65" charset="-120"/>
                <a:cs typeface="新細明體" panose="02020500000000000000" pitchFamily="18" charset="-120"/>
              </a:rPr>
              <a:t>：</a:t>
            </a:r>
            <a:r>
              <a:rPr lang="zh-TW"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關鍵角色</a:t>
            </a:r>
            <a:r>
              <a:rPr lang="zh-TW" altLang="zh-TW" b="1" dirty="0">
                <a:effectLst/>
              </a:rPr>
              <a:t> </a:t>
            </a:r>
            <a:endParaRPr lang="zh-TW" altLang="en-US" b="1" dirty="0"/>
          </a:p>
        </p:txBody>
      </p:sp>
      <p:sp>
        <p:nvSpPr>
          <p:cNvPr id="22" name="文字方塊 21">
            <a:extLst>
              <a:ext uri="{FF2B5EF4-FFF2-40B4-BE49-F238E27FC236}">
                <a16:creationId xmlns:a16="http://schemas.microsoft.com/office/drawing/2014/main" id="{08A43F64-9E45-F849-0A03-692BBD96F3E6}"/>
              </a:ext>
            </a:extLst>
          </p:cNvPr>
          <p:cNvSpPr txBox="1"/>
          <p:nvPr/>
        </p:nvSpPr>
        <p:spPr>
          <a:xfrm>
            <a:off x="7448550" y="2661767"/>
            <a:ext cx="3905250" cy="369332"/>
          </a:xfrm>
          <a:prstGeom prst="rect">
            <a:avLst/>
          </a:prstGeom>
          <a:noFill/>
        </p:spPr>
        <p:txBody>
          <a:bodyPr wrap="square" rtlCol="0">
            <a:spAutoFit/>
          </a:bodyPr>
          <a:lstStyle/>
          <a:p>
            <a:r>
              <a:rPr lang="zh-TW" altLang="en-US" b="1" kern="0" spc="75" dirty="0">
                <a:ea typeface="標楷體" panose="03000509000000000000" pitchFamily="65" charset="-120"/>
                <a:cs typeface="新細明體" panose="02020500000000000000" pitchFamily="18" charset="-120"/>
              </a:rPr>
              <a:t>主題</a:t>
            </a:r>
            <a:r>
              <a:rPr lang="en-US" altLang="zh-TW" sz="1800" b="1" kern="0" spc="75" dirty="0">
                <a:effectLst/>
                <a:ea typeface="標楷體" panose="03000509000000000000" pitchFamily="65" charset="-120"/>
                <a:cs typeface="新細明體" panose="02020500000000000000" pitchFamily="18" charset="-120"/>
              </a:rPr>
              <a:t>2</a:t>
            </a:r>
            <a:r>
              <a:rPr lang="zh-TW" altLang="zh-TW" sz="1800" b="1" kern="0" spc="75" dirty="0">
                <a:effectLst/>
                <a:ea typeface="標楷體" panose="03000509000000000000" pitchFamily="65" charset="-120"/>
                <a:cs typeface="新細明體" panose="02020500000000000000" pitchFamily="18" charset="-120"/>
              </a:rPr>
              <a:t>：</a:t>
            </a:r>
            <a:r>
              <a:rPr lang="zh-TW" altLang="zh-TW" sz="1800" b="1" kern="100" dirty="0">
                <a:effectLst/>
                <a:latin typeface="Times New Roman" panose="02020603050405020304" pitchFamily="18" charset="0"/>
                <a:ea typeface="新細明體" panose="02020500000000000000" pitchFamily="18" charset="-120"/>
                <a:cs typeface="Times New Roman" panose="02020603050405020304" pitchFamily="18" charset="0"/>
              </a:rPr>
              <a:t>關鍵任務和使命</a:t>
            </a:r>
            <a:r>
              <a:rPr lang="zh-TW" altLang="zh-TW" b="1" dirty="0">
                <a:effectLst/>
              </a:rPr>
              <a:t> </a:t>
            </a:r>
            <a:endParaRPr lang="zh-TW" altLang="en-US" b="1" dirty="0"/>
          </a:p>
        </p:txBody>
      </p:sp>
      <p:sp>
        <p:nvSpPr>
          <p:cNvPr id="24" name="文字方塊 23">
            <a:extLst>
              <a:ext uri="{FF2B5EF4-FFF2-40B4-BE49-F238E27FC236}">
                <a16:creationId xmlns:a16="http://schemas.microsoft.com/office/drawing/2014/main" id="{AEC6DF3E-4073-2EBE-6C7C-9747DB497CBE}"/>
              </a:ext>
            </a:extLst>
          </p:cNvPr>
          <p:cNvSpPr txBox="1"/>
          <p:nvPr/>
        </p:nvSpPr>
        <p:spPr>
          <a:xfrm>
            <a:off x="7477125" y="4019475"/>
            <a:ext cx="6096000" cy="369332"/>
          </a:xfrm>
          <a:prstGeom prst="rect">
            <a:avLst/>
          </a:prstGeom>
          <a:noFill/>
        </p:spPr>
        <p:txBody>
          <a:bodyPr wrap="square">
            <a:spAutoFit/>
          </a:bodyPr>
          <a:lstStyle/>
          <a:p>
            <a:r>
              <a:rPr lang="zh-TW" altLang="en-US" b="1" kern="0" spc="75" dirty="0">
                <a:ea typeface="標楷體" panose="03000509000000000000" pitchFamily="65" charset="-120"/>
                <a:cs typeface="新細明體" panose="02020500000000000000" pitchFamily="18" charset="-120"/>
              </a:rPr>
              <a:t>主題</a:t>
            </a:r>
            <a:r>
              <a:rPr lang="en-US" altLang="zh-TW" sz="1800" b="1" kern="0" spc="75" dirty="0">
                <a:effectLst/>
                <a:ea typeface="標楷體" panose="03000509000000000000" pitchFamily="65" charset="-120"/>
                <a:cs typeface="新細明體" panose="02020500000000000000" pitchFamily="18" charset="-120"/>
              </a:rPr>
              <a:t>3</a:t>
            </a:r>
            <a:r>
              <a:rPr lang="zh-TW" altLang="zh-TW" sz="1800" b="1" kern="0" spc="75" dirty="0">
                <a:effectLst/>
                <a:ea typeface="標楷體" panose="03000509000000000000" pitchFamily="65" charset="-120"/>
                <a:cs typeface="新細明體" panose="02020500000000000000" pitchFamily="18" charset="-120"/>
              </a:rPr>
              <a:t>：</a:t>
            </a:r>
            <a:r>
              <a:rPr lang="zh-TW" altLang="zh-TW" sz="1800" b="1" kern="100" dirty="0">
                <a:effectLst/>
                <a:latin typeface="+mn-ea"/>
                <a:cs typeface="Times New Roman" panose="02020603050405020304" pitchFamily="18" charset="0"/>
              </a:rPr>
              <a:t>關鍵組織職掌</a:t>
            </a:r>
            <a:r>
              <a:rPr lang="zh-TW" altLang="zh-TW" b="1" dirty="0">
                <a:effectLst/>
                <a:latin typeface="+mn-ea"/>
              </a:rPr>
              <a:t> </a:t>
            </a:r>
            <a:endParaRPr lang="zh-TW" altLang="en-US" b="1" dirty="0">
              <a:latin typeface="+mn-ea"/>
            </a:endParaRPr>
          </a:p>
        </p:txBody>
      </p:sp>
      <p:sp>
        <p:nvSpPr>
          <p:cNvPr id="25" name="文字方塊 24">
            <a:extLst>
              <a:ext uri="{FF2B5EF4-FFF2-40B4-BE49-F238E27FC236}">
                <a16:creationId xmlns:a16="http://schemas.microsoft.com/office/drawing/2014/main" id="{BB32989A-25D7-70AA-C5B7-680500820221}"/>
              </a:ext>
            </a:extLst>
          </p:cNvPr>
          <p:cNvSpPr txBox="1"/>
          <p:nvPr/>
        </p:nvSpPr>
        <p:spPr>
          <a:xfrm>
            <a:off x="7157457" y="5376508"/>
            <a:ext cx="4719803" cy="923330"/>
          </a:xfrm>
          <a:prstGeom prst="rect">
            <a:avLst/>
          </a:prstGeom>
          <a:noFill/>
        </p:spPr>
        <p:txBody>
          <a:bodyPr wrap="square" rtlCol="0">
            <a:spAutoFit/>
          </a:bodyPr>
          <a:lstStyle/>
          <a:p>
            <a:pPr algn="ctr"/>
            <a:r>
              <a:rPr lang="zh-TW" altLang="en-US" b="1" kern="0" spc="75" dirty="0">
                <a:ea typeface="標楷體" panose="03000509000000000000" pitchFamily="65" charset="-120"/>
                <a:cs typeface="新細明體" panose="02020500000000000000" pitchFamily="18" charset="-120"/>
              </a:rPr>
              <a:t>主題</a:t>
            </a:r>
            <a:r>
              <a:rPr lang="en-US" altLang="zh-TW" sz="1800" b="1" kern="0" spc="75" dirty="0">
                <a:effectLst/>
                <a:ea typeface="標楷體" panose="03000509000000000000" pitchFamily="65" charset="-120"/>
                <a:cs typeface="新細明體" panose="02020500000000000000" pitchFamily="18" charset="-120"/>
              </a:rPr>
              <a:t>4</a:t>
            </a:r>
            <a:r>
              <a:rPr lang="zh-TW" altLang="zh-TW" sz="1800" b="1" kern="0" spc="75" dirty="0">
                <a:effectLst/>
                <a:ea typeface="標楷體" panose="03000509000000000000" pitchFamily="65" charset="-120"/>
                <a:cs typeface="新細明體" panose="02020500000000000000" pitchFamily="18" charset="-120"/>
              </a:rPr>
              <a:t>：</a:t>
            </a:r>
            <a:r>
              <a:rPr lang="zh-TW" altLang="zh-TW" b="1" dirty="0">
                <a:latin typeface="新細明體" panose="02020500000000000000" pitchFamily="18" charset="-120"/>
                <a:ea typeface="標楷體" panose="03000509000000000000" pitchFamily="65" charset="-120"/>
                <a:cs typeface="新細明體" panose="02020500000000000000" pitchFamily="18" charset="-120"/>
              </a:rPr>
              <a:t>網路安全及關鍵基礎設施安全署</a:t>
            </a:r>
            <a:r>
              <a:rPr lang="en-US" altLang="zh-TW" b="1" dirty="0">
                <a:latin typeface="新細明體" panose="02020500000000000000" pitchFamily="18" charset="-120"/>
                <a:ea typeface="標楷體" panose="03000509000000000000" pitchFamily="65" charset="-120"/>
                <a:cs typeface="新細明體" panose="02020500000000000000" pitchFamily="18" charset="-120"/>
              </a:rPr>
              <a:t>(CISA</a:t>
            </a:r>
            <a:r>
              <a:rPr lang="zh-TW" altLang="zh-TW" b="1" dirty="0">
                <a:latin typeface="新細明體" panose="02020500000000000000" pitchFamily="18" charset="-120"/>
                <a:ea typeface="標楷體" panose="03000509000000000000" pitchFamily="65" charset="-120"/>
                <a:cs typeface="新細明體" panose="02020500000000000000" pitchFamily="18" charset="-120"/>
              </a:rPr>
              <a:t>：</a:t>
            </a:r>
            <a:r>
              <a:rPr lang="en-US" altLang="zh-TW" b="1" dirty="0">
                <a:latin typeface="新細明體" panose="02020500000000000000" pitchFamily="18" charset="-120"/>
                <a:ea typeface="標楷體" panose="03000509000000000000" pitchFamily="65" charset="-120"/>
                <a:cs typeface="新細明體" panose="02020500000000000000" pitchFamily="18" charset="-120"/>
              </a:rPr>
              <a:t>2023-2025)</a:t>
            </a:r>
          </a:p>
          <a:p>
            <a:pPr algn="ctr"/>
            <a:r>
              <a:rPr lang="zh-TW" altLang="zh-TW" b="1" dirty="0">
                <a:latin typeface="新細明體" panose="02020500000000000000" pitchFamily="18" charset="-120"/>
                <a:ea typeface="標楷體" panose="03000509000000000000" pitchFamily="65" charset="-120"/>
                <a:cs typeface="新細明體" panose="02020500000000000000" pitchFamily="18" charset="-120"/>
              </a:rPr>
              <a:t>年度戰略計畫介紹</a:t>
            </a:r>
            <a:endParaRPr lang="zh-TW" altLang="zh-TW" dirty="0">
              <a:latin typeface="新細明體" panose="02020500000000000000" pitchFamily="18" charset="-120"/>
              <a:cs typeface="新細明體" panose="02020500000000000000" pitchFamily="18" charset="-120"/>
            </a:endParaRPr>
          </a:p>
        </p:txBody>
      </p:sp>
      <p:sp>
        <p:nvSpPr>
          <p:cNvPr id="3" name="頁尾版面配置區 2"/>
          <p:cNvSpPr>
            <a:spLocks noGrp="1"/>
          </p:cNvSpPr>
          <p:nvPr>
            <p:ph type="ftr" sz="quarter" idx="11"/>
          </p:nvPr>
        </p:nvSpPr>
        <p:spPr/>
        <p:txBody>
          <a:bodyPr/>
          <a:lstStyle/>
          <a:p>
            <a:endParaRPr lang="zh-CN" altLang="en-US"/>
          </a:p>
        </p:txBody>
      </p:sp>
      <p:sp>
        <p:nvSpPr>
          <p:cNvPr id="4" name="投影片編號版面配置區 3"/>
          <p:cNvSpPr>
            <a:spLocks noGrp="1"/>
          </p:cNvSpPr>
          <p:nvPr>
            <p:ph type="sldNum" sz="quarter" idx="12"/>
          </p:nvPr>
        </p:nvSpPr>
        <p:spPr/>
        <p:txBody>
          <a:bodyPr/>
          <a:lstStyle/>
          <a:p>
            <a:fld id="{DDB12F21-99BD-4F85-A7AE-95BD87BF1130}" type="slidenum">
              <a:rPr lang="zh-CN" altLang="en-US" smtClean="0"/>
              <a:t>2</a:t>
            </a:fld>
            <a:endParaRPr lang="zh-CN" altLang="en-US"/>
          </a:p>
        </p:txBody>
      </p:sp>
    </p:spTree>
    <p:extLst>
      <p:ext uri="{BB962C8B-B14F-4D97-AF65-F5344CB8AC3E}">
        <p14:creationId xmlns:p14="http://schemas.microsoft.com/office/powerpoint/2010/main" val="114335270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5804263" y="1219201"/>
            <a:ext cx="4359725" cy="435972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4" name="文字方塊 3">
            <a:extLst>
              <a:ext uri="{FF2B5EF4-FFF2-40B4-BE49-F238E27FC236}">
                <a16:creationId xmlns:a16="http://schemas.microsoft.com/office/drawing/2014/main" id="{E9CE9085-8CE6-8252-4462-53B5AD194A1F}"/>
              </a:ext>
            </a:extLst>
          </p:cNvPr>
          <p:cNvSpPr txBox="1"/>
          <p:nvPr/>
        </p:nvSpPr>
        <p:spPr>
          <a:xfrm>
            <a:off x="6000750" y="3182464"/>
            <a:ext cx="4359725" cy="646331"/>
          </a:xfrm>
          <a:prstGeom prst="rect">
            <a:avLst/>
          </a:prstGeom>
          <a:noFill/>
        </p:spPr>
        <p:txBody>
          <a:bodyPr wrap="square">
            <a:spAutoFit/>
          </a:bodyPr>
          <a:lstStyle/>
          <a:p>
            <a:r>
              <a:rPr lang="zh-TW" altLang="zh-TW" sz="3600" b="1" kern="0" spc="75" dirty="0">
                <a:effectLst/>
                <a:ea typeface="標楷體" panose="03000509000000000000" pitchFamily="65" charset="-120"/>
                <a:cs typeface="新細明體" panose="02020500000000000000" pitchFamily="18" charset="-120"/>
              </a:rPr>
              <a:t>目標</a:t>
            </a:r>
            <a:r>
              <a:rPr lang="en-US" altLang="zh-TW" sz="3600" b="1" kern="0" spc="75" dirty="0">
                <a:effectLst/>
                <a:ea typeface="標楷體" panose="03000509000000000000" pitchFamily="65" charset="-120"/>
                <a:cs typeface="新細明體" panose="02020500000000000000" pitchFamily="18" charset="-120"/>
              </a:rPr>
              <a:t>1</a:t>
            </a:r>
            <a:r>
              <a:rPr lang="zh-TW" altLang="zh-TW" sz="3600" b="1" kern="0" spc="75" dirty="0">
                <a:effectLst/>
                <a:ea typeface="標楷體" panose="03000509000000000000" pitchFamily="65" charset="-120"/>
                <a:cs typeface="新細明體" panose="02020500000000000000" pitchFamily="18" charset="-120"/>
              </a:rPr>
              <a:t>：網路防禦</a:t>
            </a:r>
            <a:endParaRPr lang="zh-TW" altLang="en-US" sz="3600" dirty="0"/>
          </a:p>
        </p:txBody>
      </p:sp>
      <p:sp>
        <p:nvSpPr>
          <p:cNvPr id="8" name="文字方塊 7">
            <a:extLst>
              <a:ext uri="{FF2B5EF4-FFF2-40B4-BE49-F238E27FC236}">
                <a16:creationId xmlns:a16="http://schemas.microsoft.com/office/drawing/2014/main" id="{60685169-A707-2EDD-BB20-0FC313BC6CEA}"/>
              </a:ext>
            </a:extLst>
          </p:cNvPr>
          <p:cNvSpPr txBox="1"/>
          <p:nvPr/>
        </p:nvSpPr>
        <p:spPr>
          <a:xfrm>
            <a:off x="1390650" y="2674632"/>
            <a:ext cx="3667125" cy="1015663"/>
          </a:xfrm>
          <a:prstGeom prst="rect">
            <a:avLst/>
          </a:prstGeom>
          <a:noFill/>
        </p:spPr>
        <p:txBody>
          <a:bodyPr wrap="square">
            <a:spAutoFit/>
          </a:bodyPr>
          <a:lstStyle/>
          <a:p>
            <a:r>
              <a:rPr lang="en-US" altLang="zh-TW" sz="6000" b="1" dirty="0"/>
              <a:t>PART</a:t>
            </a:r>
            <a:r>
              <a:rPr lang="zh-TW" altLang="en-US" sz="6000" b="1" dirty="0"/>
              <a:t> </a:t>
            </a:r>
            <a:r>
              <a:rPr lang="en-US" altLang="zh-TW" sz="6000" b="1" dirty="0"/>
              <a:t>01</a:t>
            </a:r>
            <a:endParaRPr lang="zh-TW" altLang="en-US" sz="6000" b="1" dirty="0"/>
          </a:p>
        </p:txBody>
      </p:sp>
      <p:sp>
        <p:nvSpPr>
          <p:cNvPr id="2" name="頁尾版面配置區 1"/>
          <p:cNvSpPr>
            <a:spLocks noGrp="1"/>
          </p:cNvSpPr>
          <p:nvPr>
            <p:ph type="ftr" sz="quarter" idx="11"/>
          </p:nvPr>
        </p:nvSpPr>
        <p:spPr/>
        <p:txBody>
          <a:bodyPr/>
          <a:lstStyle/>
          <a:p>
            <a:endParaRPr lang="zh-CN" altLang="en-US"/>
          </a:p>
        </p:txBody>
      </p:sp>
      <p:sp>
        <p:nvSpPr>
          <p:cNvPr id="3" name="投影片編號版面配置區 2"/>
          <p:cNvSpPr>
            <a:spLocks noGrp="1"/>
          </p:cNvSpPr>
          <p:nvPr>
            <p:ph type="sldNum" sz="quarter" idx="12"/>
          </p:nvPr>
        </p:nvSpPr>
        <p:spPr/>
        <p:txBody>
          <a:bodyPr/>
          <a:lstStyle/>
          <a:p>
            <a:fld id="{DDB12F21-99BD-4F85-A7AE-95BD87BF1130}" type="slidenum">
              <a:rPr lang="zh-CN" altLang="en-US" smtClean="0"/>
              <a:t>20</a:t>
            </a:fld>
            <a:endParaRPr lang="zh-CN" altLang="en-US"/>
          </a:p>
        </p:txBody>
      </p:sp>
    </p:spTree>
    <p:extLst>
      <p:ext uri="{BB962C8B-B14F-4D97-AF65-F5344CB8AC3E}">
        <p14:creationId xmlns:p14="http://schemas.microsoft.com/office/powerpoint/2010/main" val="427065392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EE1528-303E-1A22-9ADA-2EF16EBD13A2}"/>
              </a:ext>
            </a:extLst>
          </p:cNvPr>
          <p:cNvSpPr>
            <a:spLocks noGrp="1"/>
          </p:cNvSpPr>
          <p:nvPr>
            <p:ph type="title"/>
          </p:nvPr>
        </p:nvSpPr>
        <p:spPr>
          <a:xfrm>
            <a:off x="838200" y="857250"/>
            <a:ext cx="8172450" cy="352426"/>
          </a:xfrm>
        </p:spPr>
        <p:txBody>
          <a:bodyPr>
            <a:normAutofit fontScale="90000"/>
          </a:bodyPr>
          <a:lstStyle/>
          <a:p>
            <a:r>
              <a:rPr lang="zh-TW" altLang="zh-TW" sz="4400" b="1" kern="0" spc="75" dirty="0">
                <a:effectLst/>
                <a:ea typeface="標楷體" panose="03000509000000000000" pitchFamily="65" charset="-120"/>
                <a:cs typeface="新細明體" panose="02020500000000000000" pitchFamily="18" charset="-120"/>
              </a:rPr>
              <a:t>目標</a:t>
            </a:r>
            <a:r>
              <a:rPr lang="en-US" altLang="zh-TW" sz="4400" b="1" kern="0" spc="75" dirty="0">
                <a:effectLst/>
                <a:ea typeface="標楷體" panose="03000509000000000000" pitchFamily="65" charset="-120"/>
                <a:cs typeface="新細明體" panose="02020500000000000000" pitchFamily="18" charset="-120"/>
              </a:rPr>
              <a:t>1</a:t>
            </a:r>
            <a:r>
              <a:rPr lang="zh-TW" altLang="zh-TW" sz="4400" b="1" kern="0" spc="75" dirty="0">
                <a:effectLst/>
                <a:ea typeface="標楷體" panose="03000509000000000000" pitchFamily="65" charset="-120"/>
                <a:cs typeface="新細明體" panose="02020500000000000000" pitchFamily="18" charset="-120"/>
              </a:rPr>
              <a:t>：網路防禦</a:t>
            </a:r>
            <a:br>
              <a:rPr lang="zh-TW" altLang="en-US" sz="4400" dirty="0"/>
            </a:br>
            <a:endParaRPr lang="zh-TW" altLang="en-US" dirty="0"/>
          </a:p>
        </p:txBody>
      </p:sp>
      <p:sp>
        <p:nvSpPr>
          <p:cNvPr id="3" name="內容版面配置區 2">
            <a:extLst>
              <a:ext uri="{FF2B5EF4-FFF2-40B4-BE49-F238E27FC236}">
                <a16:creationId xmlns:a16="http://schemas.microsoft.com/office/drawing/2014/main" id="{015226FD-BF75-14C4-604E-D58C4330A5EC}"/>
              </a:ext>
            </a:extLst>
          </p:cNvPr>
          <p:cNvSpPr>
            <a:spLocks noGrp="1"/>
          </p:cNvSpPr>
          <p:nvPr>
            <p:ph idx="1"/>
          </p:nvPr>
        </p:nvSpPr>
        <p:spPr>
          <a:xfrm>
            <a:off x="-149087" y="1209675"/>
            <a:ext cx="12016409" cy="5648325"/>
          </a:xfrm>
        </p:spPr>
        <p:txBody>
          <a:bodyPr>
            <a:normAutofit/>
          </a:bodyPr>
          <a:lstStyle/>
          <a:p>
            <a:pPr marL="0" indent="0">
              <a:buNone/>
            </a:pPr>
            <a:r>
              <a:rPr lang="en-US" altLang="zh-TW" dirty="0"/>
              <a:t>1.</a:t>
            </a:r>
            <a:r>
              <a:rPr lang="zh-TW" altLang="zh-TW" sz="3200" b="1" spc="75" dirty="0">
                <a:effectLst/>
                <a:latin typeface="新細明體" panose="02020500000000000000" pitchFamily="18" charset="-120"/>
                <a:ea typeface="標楷體" panose="03000509000000000000" pitchFamily="65" charset="-120"/>
                <a:cs typeface="新細明體" panose="02020500000000000000" pitchFamily="18" charset="-120"/>
              </a:rPr>
              <a:t>增強聯邦系統抵禦網路攻擊和重大危安事件的能力</a:t>
            </a:r>
            <a:endParaRPr lang="en-US" altLang="zh-TW" sz="3200" b="1" spc="75" dirty="0">
              <a:effectLst/>
              <a:latin typeface="新細明體" panose="02020500000000000000" pitchFamily="18" charset="-120"/>
              <a:ea typeface="標楷體" panose="03000509000000000000" pitchFamily="65" charset="-120"/>
              <a:cs typeface="新細明體" panose="02020500000000000000" pitchFamily="18" charset="-120"/>
            </a:endParaRPr>
          </a:p>
          <a:p>
            <a:pPr marL="0" indent="0">
              <a:buNone/>
            </a:pPr>
            <a:r>
              <a:rPr lang="zh-TW" altLang="en-US" sz="1800" dirty="0">
                <a:effectLst/>
                <a:latin typeface="新細明體" panose="02020500000000000000" pitchFamily="18" charset="-120"/>
                <a:ea typeface="標楷體" panose="03000509000000000000" pitchFamily="65" charset="-120"/>
                <a:cs typeface="新細明體" panose="02020500000000000000" pitchFamily="18" charset="-120"/>
              </a:rPr>
              <a:t>       </a:t>
            </a:r>
            <a:r>
              <a:rPr lang="zh-TW" altLang="zh-TW" sz="1800" dirty="0">
                <a:effectLst/>
                <a:latin typeface="新細明體" panose="02020500000000000000" pitchFamily="18" charset="-120"/>
                <a:ea typeface="標楷體" panose="03000509000000000000" pitchFamily="65" charset="-120"/>
                <a:cs typeface="新細明體" panose="02020500000000000000" pitchFamily="18" charset="-120"/>
              </a:rPr>
              <a:t>提高事件回應能力、降低聯邦政府</a:t>
            </a:r>
            <a:r>
              <a:rPr lang="zh-TW" altLang="zh-TW" sz="1800" kern="0" dirty="0">
                <a:effectLst/>
                <a:ea typeface="標楷體" panose="03000509000000000000" pitchFamily="65" charset="-120"/>
                <a:cs typeface="新細明體" panose="02020500000000000000" pitchFamily="18" charset="-120"/>
              </a:rPr>
              <a:t>的供應鏈之風險，並提高對聯邦網路中網路威脅的可見性。</a:t>
            </a:r>
            <a:endParaRPr lang="en-US" altLang="zh-TW" sz="1800" kern="0" dirty="0">
              <a:effectLst/>
              <a:ea typeface="標楷體" panose="03000509000000000000" pitchFamily="65" charset="-120"/>
              <a:cs typeface="新細明體" panose="02020500000000000000" pitchFamily="18" charset="-120"/>
            </a:endParaRPr>
          </a:p>
          <a:p>
            <a:pPr marL="0" indent="0">
              <a:buNone/>
            </a:pPr>
            <a:r>
              <a:rPr lang="zh-TW" altLang="en-US" sz="1800" dirty="0">
                <a:effectLst/>
                <a:latin typeface="標楷體" panose="03000509000000000000" pitchFamily="65" charset="-120"/>
                <a:ea typeface="新細明體" panose="02020500000000000000" pitchFamily="18" charset="-120"/>
                <a:cs typeface="新細明體" panose="02020500000000000000" pitchFamily="18" charset="-120"/>
              </a:rPr>
              <a:t>    </a:t>
            </a:r>
            <a:r>
              <a:rPr lang="en-US" altLang="zh-TW" sz="1800" dirty="0">
                <a:effectLst/>
                <a:latin typeface="標楷體" panose="03000509000000000000" pitchFamily="65" charset="-120"/>
                <a:ea typeface="新細明體" panose="02020500000000000000" pitchFamily="18" charset="-120"/>
                <a:cs typeface="新細明體" panose="02020500000000000000" pitchFamily="18" charset="-120"/>
              </a:rPr>
              <a:t>CISA</a:t>
            </a:r>
            <a:r>
              <a:rPr lang="zh-TW" altLang="zh-TW" sz="1800" dirty="0">
                <a:effectLst/>
                <a:latin typeface="新細明體" panose="02020500000000000000" pitchFamily="18" charset="-120"/>
                <a:ea typeface="標楷體" panose="03000509000000000000" pitchFamily="65" charset="-120"/>
                <a:cs typeface="新細明體" panose="02020500000000000000" pitchFamily="18" charset="-120"/>
              </a:rPr>
              <a:t>將提供擴展和創新的服務及能力，幫助聯邦及地方機關建立有效的網路防護安全計劃與機制。</a:t>
            </a:r>
            <a:endParaRPr lang="zh-TW" altLang="zh-TW" sz="1800" dirty="0">
              <a:effectLst/>
              <a:latin typeface="新細明體" panose="02020500000000000000" pitchFamily="18" charset="-120"/>
              <a:ea typeface="新細明體" panose="02020500000000000000" pitchFamily="18" charset="-120"/>
              <a:cs typeface="新細明體" panose="02020500000000000000" pitchFamily="18" charset="-120"/>
            </a:endParaRPr>
          </a:p>
          <a:p>
            <a:pPr marL="0" indent="0">
              <a:buNone/>
            </a:pPr>
            <a:r>
              <a:rPr lang="en-US" altLang="zh-TW" dirty="0"/>
              <a:t>2.</a:t>
            </a:r>
            <a:r>
              <a:rPr lang="zh-TW" altLang="zh-TW" sz="3200" b="1" kern="0" spc="75" dirty="0">
                <a:effectLst/>
                <a:ea typeface="標楷體" panose="03000509000000000000" pitchFamily="65" charset="-120"/>
                <a:cs typeface="新細明體" panose="02020500000000000000" pitchFamily="18" charset="-120"/>
              </a:rPr>
              <a:t>提高主動檢測針對美國關鍵基礎設施和關鍵網路之安全造成威脅能力</a:t>
            </a:r>
            <a:endParaRPr lang="en-US" altLang="zh-TW" sz="3200" b="1" kern="0" spc="75" dirty="0">
              <a:effectLst/>
              <a:ea typeface="標楷體" panose="03000509000000000000" pitchFamily="65" charset="-120"/>
              <a:cs typeface="新細明體" panose="02020500000000000000" pitchFamily="18" charset="-120"/>
            </a:endParaRPr>
          </a:p>
          <a:p>
            <a:pPr marL="0" indent="0">
              <a:buNone/>
            </a:pPr>
            <a:r>
              <a:rPr lang="zh-TW" altLang="en-US" sz="1800" kern="0" dirty="0">
                <a:effectLst/>
                <a:ea typeface="標楷體" panose="03000509000000000000" pitchFamily="65" charset="-120"/>
                <a:cs typeface="新細明體" panose="02020500000000000000" pitchFamily="18" charset="-120"/>
              </a:rPr>
              <a:t>      </a:t>
            </a:r>
            <a:r>
              <a:rPr lang="zh-TW" altLang="zh-TW" sz="1800" kern="0" dirty="0">
                <a:effectLst/>
                <a:ea typeface="標楷體" panose="03000509000000000000" pitchFamily="65" charset="-120"/>
                <a:cs typeface="新細明體" panose="02020500000000000000" pitchFamily="18" charset="-120"/>
              </a:rPr>
              <a:t>面臨來自高度複雜的威脅，故持續尋求有價值的系統和資訊，具有其必要性。</a:t>
            </a:r>
            <a:endParaRPr lang="en-US" altLang="zh-TW" sz="1800" kern="0" dirty="0">
              <a:effectLst/>
              <a:ea typeface="標楷體" panose="03000509000000000000" pitchFamily="65" charset="-120"/>
              <a:cs typeface="新細明體" panose="02020500000000000000" pitchFamily="18" charset="-120"/>
            </a:endParaRPr>
          </a:p>
          <a:p>
            <a:pPr marL="0" indent="0">
              <a:buNone/>
            </a:pPr>
            <a:r>
              <a:rPr lang="zh-TW" altLang="en-US" sz="1800" dirty="0">
                <a:effectLst/>
                <a:latin typeface="新細明體" panose="02020500000000000000" pitchFamily="18" charset="-120"/>
                <a:ea typeface="標楷體" panose="03000509000000000000" pitchFamily="65" charset="-120"/>
                <a:cs typeface="新細明體" panose="02020500000000000000" pitchFamily="18" charset="-120"/>
              </a:rPr>
              <a:t>      </a:t>
            </a:r>
            <a:r>
              <a:rPr lang="zh-TW" altLang="zh-TW" sz="1800" dirty="0">
                <a:effectLst/>
                <a:latin typeface="新細明體" panose="02020500000000000000" pitchFamily="18" charset="-120"/>
                <a:ea typeface="標楷體" panose="03000509000000000000" pitchFamily="65" charset="-120"/>
                <a:cs typeface="新細明體" panose="02020500000000000000" pitchFamily="18" charset="-120"/>
              </a:rPr>
              <a:t>與企業夥伴合作，加強</a:t>
            </a:r>
            <a:r>
              <a:rPr lang="en-US" altLang="zh-TW" sz="1800"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1800" dirty="0">
                <a:effectLst/>
                <a:latin typeface="新細明體" panose="02020500000000000000" pitchFamily="18" charset="-120"/>
                <a:ea typeface="標楷體" panose="03000509000000000000" pitchFamily="65" charset="-120"/>
                <a:cs typeface="新細明體" panose="02020500000000000000" pitchFamily="18" charset="-120"/>
              </a:rPr>
              <a:t>對民間網路的了解，</a:t>
            </a:r>
            <a:r>
              <a:rPr lang="en-US" altLang="zh-TW" sz="1800"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1800" dirty="0">
                <a:effectLst/>
                <a:latin typeface="新細明體" panose="02020500000000000000" pitchFamily="18" charset="-120"/>
                <a:ea typeface="標楷體" panose="03000509000000000000" pitchFamily="65" charset="-120"/>
                <a:cs typeface="新細明體" panose="02020500000000000000" pitchFamily="18" charset="-120"/>
              </a:rPr>
              <a:t>將持續創造對威脅的攔阻能力，並迅速降低危</a:t>
            </a:r>
            <a:r>
              <a:rPr lang="zh-TW" altLang="en-US" sz="1800" dirty="0">
                <a:effectLst/>
                <a:latin typeface="新細明體" panose="02020500000000000000" pitchFamily="18" charset="-120"/>
                <a:ea typeface="標楷體" panose="03000509000000000000" pitchFamily="65" charset="-120"/>
                <a:cs typeface="新細明體" panose="02020500000000000000" pitchFamily="18" charset="-120"/>
              </a:rPr>
              <a:t>   </a:t>
            </a:r>
            <a:r>
              <a:rPr lang="zh-TW" altLang="en-US" sz="1800" dirty="0">
                <a:latin typeface="新細明體" panose="02020500000000000000" pitchFamily="18" charset="-120"/>
                <a:ea typeface="標楷體" panose="03000509000000000000" pitchFamily="65" charset="-120"/>
                <a:cs typeface="新細明體" panose="02020500000000000000" pitchFamily="18" charset="-120"/>
              </a:rPr>
              <a:t>             </a:t>
            </a:r>
            <a:endParaRPr lang="en-US" altLang="zh-TW" sz="1800" dirty="0">
              <a:latin typeface="新細明體" panose="02020500000000000000" pitchFamily="18" charset="-120"/>
              <a:ea typeface="標楷體" panose="03000509000000000000" pitchFamily="65" charset="-120"/>
              <a:cs typeface="新細明體" panose="02020500000000000000" pitchFamily="18" charset="-120"/>
            </a:endParaRPr>
          </a:p>
          <a:p>
            <a:pPr marL="0" indent="0">
              <a:buNone/>
            </a:pPr>
            <a:r>
              <a:rPr lang="zh-TW" altLang="en-US" sz="1800" dirty="0">
                <a:effectLst/>
                <a:latin typeface="新細明體" panose="02020500000000000000" pitchFamily="18" charset="-120"/>
                <a:ea typeface="標楷體" panose="03000509000000000000" pitchFamily="65" charset="-120"/>
                <a:cs typeface="新細明體" panose="02020500000000000000" pitchFamily="18" charset="-120"/>
              </a:rPr>
              <a:t>      </a:t>
            </a:r>
            <a:r>
              <a:rPr lang="zh-TW" altLang="zh-TW" sz="1800" dirty="0">
                <a:effectLst/>
                <a:latin typeface="新細明體" panose="02020500000000000000" pitchFamily="18" charset="-120"/>
                <a:ea typeface="標楷體" panose="03000509000000000000" pitchFamily="65" charset="-120"/>
                <a:cs typeface="新細明體" panose="02020500000000000000" pitchFamily="18" charset="-120"/>
              </a:rPr>
              <a:t>害網路安全規模</a:t>
            </a:r>
            <a:endParaRPr lang="en-US" altLang="zh-TW" sz="1800" dirty="0">
              <a:effectLst/>
              <a:latin typeface="新細明體" panose="02020500000000000000" pitchFamily="18" charset="-120"/>
              <a:ea typeface="新細明體" panose="02020500000000000000" pitchFamily="18" charset="-120"/>
              <a:cs typeface="新細明體" panose="02020500000000000000" pitchFamily="18" charset="-120"/>
            </a:endParaRPr>
          </a:p>
          <a:p>
            <a:pPr marL="0" indent="0">
              <a:buNone/>
            </a:pPr>
            <a:r>
              <a:rPr lang="en-US" altLang="zh-TW" dirty="0"/>
              <a:t>3.</a:t>
            </a:r>
            <a:r>
              <a:rPr lang="zh-TW" altLang="zh-TW" sz="3200" b="1" kern="0" spc="75" dirty="0">
                <a:solidFill>
                  <a:srgbClr val="FF0000"/>
                </a:solidFill>
                <a:effectLst/>
                <a:ea typeface="標楷體" panose="03000509000000000000" pitchFamily="65" charset="-120"/>
                <a:cs typeface="新細明體" panose="02020500000000000000" pitchFamily="18" charset="-120"/>
              </a:rPr>
              <a:t>披露及降低重大的網路關鍵弱點</a:t>
            </a:r>
            <a:endParaRPr lang="en-US" altLang="zh-TW" sz="3200" b="1" kern="0" spc="75" dirty="0">
              <a:solidFill>
                <a:srgbClr val="FF0000"/>
              </a:solidFill>
              <a:effectLst/>
              <a:ea typeface="標楷體" panose="03000509000000000000" pitchFamily="65" charset="-120"/>
              <a:cs typeface="新細明體" panose="02020500000000000000" pitchFamily="18" charset="-120"/>
            </a:endParaRPr>
          </a:p>
          <a:p>
            <a:pPr marL="0" indent="0">
              <a:buNone/>
            </a:pPr>
            <a:r>
              <a:rPr lang="zh-TW" altLang="en-US" sz="1800" dirty="0">
                <a:effectLst/>
                <a:latin typeface="新細明體" panose="02020500000000000000" pitchFamily="18" charset="-120"/>
                <a:ea typeface="標楷體" panose="03000509000000000000" pitchFamily="65" charset="-120"/>
                <a:cs typeface="新細明體" panose="02020500000000000000" pitchFamily="18" charset="-120"/>
              </a:rPr>
              <a:t>     </a:t>
            </a:r>
            <a:r>
              <a:rPr lang="zh-TW" altLang="zh-TW" sz="1800" dirty="0">
                <a:effectLst/>
                <a:latin typeface="新細明體" panose="02020500000000000000" pitchFamily="18" charset="-120"/>
                <a:ea typeface="標楷體" panose="03000509000000000000" pitchFamily="65" charset="-120"/>
                <a:cs typeface="新細明體" panose="02020500000000000000" pitchFamily="18" charset="-120"/>
              </a:rPr>
              <a:t>接受與實施網路安全審查委員會和其他諮詢機構的可行建議以提升美國政府的網路及關鍵基礎設施安全防護機制。</a:t>
            </a:r>
            <a:endParaRPr lang="en-US" altLang="zh-TW" sz="1800" dirty="0">
              <a:effectLst/>
              <a:latin typeface="新細明體" panose="02020500000000000000" pitchFamily="18" charset="-120"/>
              <a:ea typeface="標楷體" panose="03000509000000000000" pitchFamily="65" charset="-120"/>
              <a:cs typeface="新細明體" panose="02020500000000000000" pitchFamily="18" charset="-120"/>
            </a:endParaRPr>
          </a:p>
          <a:p>
            <a:pPr marL="0" indent="0">
              <a:buNone/>
            </a:pPr>
            <a:r>
              <a:rPr lang="en-US" altLang="zh-TW" dirty="0"/>
              <a:t>4.</a:t>
            </a:r>
            <a:r>
              <a:rPr lang="zh-TW" altLang="zh-TW" sz="3200" b="1" kern="0" spc="75" dirty="0">
                <a:solidFill>
                  <a:srgbClr val="FF0000"/>
                </a:solidFill>
                <a:ea typeface="標楷體" panose="03000509000000000000" pitchFamily="65" charset="-120"/>
              </a:rPr>
              <a:t>推動</a:t>
            </a:r>
            <a:r>
              <a:rPr lang="zh-TW" altLang="zh-TW" sz="3200" b="1" kern="0" spc="75" dirty="0">
                <a:solidFill>
                  <a:srgbClr val="FF0000"/>
                </a:solidFill>
                <a:effectLst/>
                <a:ea typeface="標楷體" panose="03000509000000000000" pitchFamily="65" charset="-120"/>
                <a:cs typeface="新細明體" panose="02020500000000000000" pitchFamily="18" charset="-120"/>
              </a:rPr>
              <a:t>網路空間安全系統，設定全天候型之驅動安全性</a:t>
            </a:r>
            <a:endParaRPr lang="zh-TW" altLang="zh-TW" sz="4400" dirty="0">
              <a:solidFill>
                <a:srgbClr val="FF0000"/>
              </a:solidFill>
            </a:endParaRPr>
          </a:p>
          <a:p>
            <a:pPr marL="0" indent="0">
              <a:buNone/>
            </a:pPr>
            <a:r>
              <a:rPr lang="zh-TW" altLang="en-US" sz="1800" dirty="0">
                <a:effectLst/>
                <a:latin typeface="標楷體" panose="03000509000000000000" pitchFamily="65" charset="-120"/>
                <a:ea typeface="新細明體" panose="02020500000000000000" pitchFamily="18" charset="-120"/>
                <a:cs typeface="新細明體" panose="02020500000000000000" pitchFamily="18" charset="-120"/>
              </a:rPr>
              <a:t>    </a:t>
            </a:r>
            <a:r>
              <a:rPr lang="en-US" altLang="zh-TW" sz="1800" dirty="0">
                <a:effectLst/>
                <a:latin typeface="標楷體" panose="03000509000000000000" pitchFamily="65" charset="-120"/>
                <a:ea typeface="新細明體" panose="02020500000000000000" pitchFamily="18" charset="-120"/>
                <a:cs typeface="新細明體" panose="02020500000000000000" pitchFamily="18" charset="-120"/>
              </a:rPr>
              <a:t>CISA</a:t>
            </a:r>
            <a:r>
              <a:rPr lang="zh-TW" altLang="zh-TW" sz="1800" dirty="0">
                <a:effectLst/>
                <a:latin typeface="新細明體" panose="02020500000000000000" pitchFamily="18" charset="-120"/>
                <a:ea typeface="標楷體" panose="03000509000000000000" pitchFamily="65" charset="-120"/>
                <a:cs typeface="新細明體" panose="02020500000000000000" pitchFamily="18" charset="-120"/>
              </a:rPr>
              <a:t>認識到技術產品的設計和開發必須優先考慮安全性，確保有力的控制，並減少漏洞的發生。</a:t>
            </a:r>
            <a:endParaRPr lang="zh-TW" altLang="zh-TW" sz="1800" dirty="0">
              <a:effectLst/>
              <a:latin typeface="新細明體" panose="02020500000000000000" pitchFamily="18" charset="-120"/>
              <a:ea typeface="新細明體" panose="02020500000000000000" pitchFamily="18" charset="-120"/>
              <a:cs typeface="新細明體" panose="02020500000000000000" pitchFamily="18" charset="-120"/>
            </a:endParaRPr>
          </a:p>
          <a:p>
            <a:pPr marL="0" indent="0">
              <a:buNone/>
            </a:pPr>
            <a:endParaRPr lang="zh-TW" altLang="en-US" dirty="0"/>
          </a:p>
        </p:txBody>
      </p:sp>
      <p:sp>
        <p:nvSpPr>
          <p:cNvPr id="4" name="頁尾版面配置區 3"/>
          <p:cNvSpPr>
            <a:spLocks noGrp="1"/>
          </p:cNvSpPr>
          <p:nvPr>
            <p:ph type="ftr" sz="quarter" idx="11"/>
          </p:nvPr>
        </p:nvSpPr>
        <p:spPr/>
        <p:txBody>
          <a:bodyPr/>
          <a:lstStyle/>
          <a:p>
            <a:endParaRPr lang="zh-CN" altLang="en-US"/>
          </a:p>
        </p:txBody>
      </p:sp>
      <p:sp>
        <p:nvSpPr>
          <p:cNvPr id="5" name="投影片編號版面配置區 4"/>
          <p:cNvSpPr>
            <a:spLocks noGrp="1"/>
          </p:cNvSpPr>
          <p:nvPr>
            <p:ph type="sldNum" sz="quarter" idx="12"/>
          </p:nvPr>
        </p:nvSpPr>
        <p:spPr/>
        <p:txBody>
          <a:bodyPr/>
          <a:lstStyle/>
          <a:p>
            <a:fld id="{DDB12F21-99BD-4F85-A7AE-95BD87BF1130}" type="slidenum">
              <a:rPr lang="zh-CN" altLang="en-US" smtClean="0"/>
              <a:t>21</a:t>
            </a:fld>
            <a:endParaRPr lang="zh-CN" altLang="en-US"/>
          </a:p>
        </p:txBody>
      </p:sp>
    </p:spTree>
    <p:extLst>
      <p:ext uri="{BB962C8B-B14F-4D97-AF65-F5344CB8AC3E}">
        <p14:creationId xmlns:p14="http://schemas.microsoft.com/office/powerpoint/2010/main" val="3615045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5804263" y="1219201"/>
            <a:ext cx="4359725" cy="435972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4" name="文字方塊 3">
            <a:extLst>
              <a:ext uri="{FF2B5EF4-FFF2-40B4-BE49-F238E27FC236}">
                <a16:creationId xmlns:a16="http://schemas.microsoft.com/office/drawing/2014/main" id="{E9CE9085-8CE6-8252-4462-53B5AD194A1F}"/>
              </a:ext>
            </a:extLst>
          </p:cNvPr>
          <p:cNvSpPr txBox="1"/>
          <p:nvPr/>
        </p:nvSpPr>
        <p:spPr>
          <a:xfrm>
            <a:off x="6096000" y="2674632"/>
            <a:ext cx="4359725" cy="1754326"/>
          </a:xfrm>
          <a:prstGeom prst="rect">
            <a:avLst/>
          </a:prstGeom>
          <a:noFill/>
        </p:spPr>
        <p:txBody>
          <a:bodyPr wrap="square">
            <a:spAutoFit/>
          </a:bodyPr>
          <a:lstStyle/>
          <a:p>
            <a:r>
              <a:rPr lang="zh-TW" altLang="zh-TW" sz="3600" b="1" kern="0" spc="75" dirty="0">
                <a:effectLst/>
                <a:ea typeface="標楷體" panose="03000509000000000000" pitchFamily="65" charset="-120"/>
                <a:cs typeface="新細明體" panose="02020500000000000000" pitchFamily="18" charset="-120"/>
              </a:rPr>
              <a:t>目標</a:t>
            </a:r>
            <a:r>
              <a:rPr lang="en-US" altLang="zh-TW" sz="3600" b="1" kern="0" spc="75" dirty="0">
                <a:ea typeface="標楷體" panose="03000509000000000000" pitchFamily="65" charset="-120"/>
                <a:cs typeface="新細明體" panose="02020500000000000000" pitchFamily="18" charset="-120"/>
              </a:rPr>
              <a:t>2</a:t>
            </a:r>
            <a:r>
              <a:rPr lang="zh-TW" altLang="zh-TW" sz="3600" b="1" kern="0" spc="75" dirty="0">
                <a:effectLst/>
                <a:ea typeface="標楷體" panose="03000509000000000000" pitchFamily="65" charset="-120"/>
                <a:cs typeface="新細明體" panose="02020500000000000000" pitchFamily="18" charset="-120"/>
              </a:rPr>
              <a:t>：</a:t>
            </a:r>
            <a:endParaRPr lang="en-US" altLang="zh-TW" sz="3600" b="1" kern="0" spc="75" dirty="0">
              <a:effectLst/>
              <a:ea typeface="標楷體" panose="03000509000000000000" pitchFamily="65" charset="-120"/>
              <a:cs typeface="新細明體" panose="02020500000000000000" pitchFamily="18" charset="-120"/>
            </a:endParaRPr>
          </a:p>
          <a:p>
            <a:r>
              <a:rPr lang="zh-TW" altLang="zh-TW" sz="3600" b="1" kern="0" spc="75" dirty="0">
                <a:ea typeface="標楷體" panose="03000509000000000000" pitchFamily="65" charset="-120"/>
              </a:rPr>
              <a:t>降低風險及其原復能力</a:t>
            </a:r>
            <a:endParaRPr lang="zh-TW" altLang="en-US" sz="3600" b="1" kern="0" spc="75" dirty="0">
              <a:ea typeface="標楷體" panose="03000509000000000000" pitchFamily="65" charset="-120"/>
            </a:endParaRPr>
          </a:p>
        </p:txBody>
      </p:sp>
      <p:sp>
        <p:nvSpPr>
          <p:cNvPr id="8" name="文字方塊 7">
            <a:extLst>
              <a:ext uri="{FF2B5EF4-FFF2-40B4-BE49-F238E27FC236}">
                <a16:creationId xmlns:a16="http://schemas.microsoft.com/office/drawing/2014/main" id="{60685169-A707-2EDD-BB20-0FC313BC6CEA}"/>
              </a:ext>
            </a:extLst>
          </p:cNvPr>
          <p:cNvSpPr txBox="1"/>
          <p:nvPr/>
        </p:nvSpPr>
        <p:spPr>
          <a:xfrm>
            <a:off x="1390650" y="2674632"/>
            <a:ext cx="3667125" cy="1015663"/>
          </a:xfrm>
          <a:prstGeom prst="rect">
            <a:avLst/>
          </a:prstGeom>
          <a:noFill/>
        </p:spPr>
        <p:txBody>
          <a:bodyPr wrap="square">
            <a:spAutoFit/>
          </a:bodyPr>
          <a:lstStyle/>
          <a:p>
            <a:r>
              <a:rPr lang="en-US" altLang="zh-TW" sz="6000" b="1" dirty="0"/>
              <a:t>PART</a:t>
            </a:r>
            <a:r>
              <a:rPr lang="zh-TW" altLang="en-US" sz="6000" b="1" dirty="0"/>
              <a:t> </a:t>
            </a:r>
            <a:r>
              <a:rPr lang="en-US" altLang="zh-TW" sz="6000" b="1" dirty="0"/>
              <a:t>02</a:t>
            </a:r>
            <a:endParaRPr lang="zh-TW" altLang="en-US" sz="6000" b="1" dirty="0"/>
          </a:p>
        </p:txBody>
      </p:sp>
      <p:sp>
        <p:nvSpPr>
          <p:cNvPr id="2" name="頁尾版面配置區 1"/>
          <p:cNvSpPr>
            <a:spLocks noGrp="1"/>
          </p:cNvSpPr>
          <p:nvPr>
            <p:ph type="ftr" sz="quarter" idx="11"/>
          </p:nvPr>
        </p:nvSpPr>
        <p:spPr/>
        <p:txBody>
          <a:bodyPr/>
          <a:lstStyle/>
          <a:p>
            <a:endParaRPr lang="zh-CN" altLang="en-US"/>
          </a:p>
        </p:txBody>
      </p:sp>
      <p:sp>
        <p:nvSpPr>
          <p:cNvPr id="3" name="投影片編號版面配置區 2"/>
          <p:cNvSpPr>
            <a:spLocks noGrp="1"/>
          </p:cNvSpPr>
          <p:nvPr>
            <p:ph type="sldNum" sz="quarter" idx="12"/>
          </p:nvPr>
        </p:nvSpPr>
        <p:spPr/>
        <p:txBody>
          <a:bodyPr/>
          <a:lstStyle/>
          <a:p>
            <a:fld id="{DDB12F21-99BD-4F85-A7AE-95BD87BF1130}" type="slidenum">
              <a:rPr lang="zh-CN" altLang="en-US" smtClean="0"/>
              <a:t>22</a:t>
            </a:fld>
            <a:endParaRPr lang="zh-CN" altLang="en-US"/>
          </a:p>
        </p:txBody>
      </p:sp>
    </p:spTree>
    <p:extLst>
      <p:ext uri="{BB962C8B-B14F-4D97-AF65-F5344CB8AC3E}">
        <p14:creationId xmlns:p14="http://schemas.microsoft.com/office/powerpoint/2010/main" val="360493123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3330613" y="1419014"/>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cxnSp>
        <p:nvCxnSpPr>
          <p:cNvPr id="13" name="直接连接符 12"/>
          <p:cNvCxnSpPr>
            <a:cxnSpLocks/>
          </p:cNvCxnSpPr>
          <p:nvPr/>
        </p:nvCxnSpPr>
        <p:spPr>
          <a:xfrm>
            <a:off x="3533863" y="1495404"/>
            <a:ext cx="3790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椭圆 8">
            <a:extLst>
              <a:ext uri="{FF2B5EF4-FFF2-40B4-BE49-F238E27FC236}">
                <a16:creationId xmlns:a16="http://schemas.microsoft.com/office/drawing/2014/main" id="{2348AA73-C564-4FE6-6D14-2BDCC9DE47AE}"/>
              </a:ext>
            </a:extLst>
          </p:cNvPr>
          <p:cNvSpPr/>
          <p:nvPr/>
        </p:nvSpPr>
        <p:spPr>
          <a:xfrm>
            <a:off x="676953" y="2989573"/>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9" name="椭圆 8">
            <a:extLst>
              <a:ext uri="{FF2B5EF4-FFF2-40B4-BE49-F238E27FC236}">
                <a16:creationId xmlns:a16="http://schemas.microsoft.com/office/drawing/2014/main" id="{62634683-14AE-9549-A57F-7529CD4DBA5D}"/>
              </a:ext>
            </a:extLst>
          </p:cNvPr>
          <p:cNvSpPr/>
          <p:nvPr/>
        </p:nvSpPr>
        <p:spPr>
          <a:xfrm>
            <a:off x="3399289" y="4947145"/>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cxnSp>
        <p:nvCxnSpPr>
          <p:cNvPr id="20" name="直接连接符 12">
            <a:extLst>
              <a:ext uri="{FF2B5EF4-FFF2-40B4-BE49-F238E27FC236}">
                <a16:creationId xmlns:a16="http://schemas.microsoft.com/office/drawing/2014/main" id="{3696118B-6046-20A9-E512-30AC85F3B6DE}"/>
              </a:ext>
            </a:extLst>
          </p:cNvPr>
          <p:cNvCxnSpPr>
            <a:cxnSpLocks/>
          </p:cNvCxnSpPr>
          <p:nvPr/>
        </p:nvCxnSpPr>
        <p:spPr>
          <a:xfrm flipV="1">
            <a:off x="3629113" y="3351604"/>
            <a:ext cx="4124237" cy="144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12">
            <a:extLst>
              <a:ext uri="{FF2B5EF4-FFF2-40B4-BE49-F238E27FC236}">
                <a16:creationId xmlns:a16="http://schemas.microsoft.com/office/drawing/2014/main" id="{61EA6AA1-606B-A46B-3840-846B12C93051}"/>
              </a:ext>
            </a:extLst>
          </p:cNvPr>
          <p:cNvCxnSpPr>
            <a:cxnSpLocks/>
          </p:cNvCxnSpPr>
          <p:nvPr/>
        </p:nvCxnSpPr>
        <p:spPr>
          <a:xfrm>
            <a:off x="3705401" y="5001145"/>
            <a:ext cx="3790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文字方塊 27">
            <a:extLst>
              <a:ext uri="{FF2B5EF4-FFF2-40B4-BE49-F238E27FC236}">
                <a16:creationId xmlns:a16="http://schemas.microsoft.com/office/drawing/2014/main" id="{3CF43C8D-04C8-7593-E07E-E3FF7FBBBE10}"/>
              </a:ext>
            </a:extLst>
          </p:cNvPr>
          <p:cNvSpPr txBox="1"/>
          <p:nvPr/>
        </p:nvSpPr>
        <p:spPr>
          <a:xfrm>
            <a:off x="924339" y="1324136"/>
            <a:ext cx="10455965" cy="646331"/>
          </a:xfrm>
          <a:prstGeom prst="rect">
            <a:avLst/>
          </a:prstGeom>
          <a:noFill/>
        </p:spPr>
        <p:txBody>
          <a:bodyPr wrap="square">
            <a:spAutoFit/>
          </a:bodyPr>
          <a:lstStyle/>
          <a:p>
            <a:r>
              <a:rPr lang="en-US" altLang="zh-TW" sz="3600" b="1" spc="75" dirty="0">
                <a:effectLst/>
                <a:latin typeface="新細明體" panose="02020500000000000000" pitchFamily="18" charset="-120"/>
                <a:ea typeface="標楷體" panose="03000509000000000000" pitchFamily="65" charset="-120"/>
                <a:cs typeface="新細明體" panose="02020500000000000000" pitchFamily="18" charset="-120"/>
              </a:rPr>
              <a:t>1.</a:t>
            </a:r>
            <a:r>
              <a:rPr lang="zh-TW" altLang="zh-TW" sz="3200" b="1" spc="75" dirty="0">
                <a:effectLst/>
                <a:latin typeface="新細明體" panose="02020500000000000000" pitchFamily="18" charset="-120"/>
                <a:ea typeface="標楷體" panose="03000509000000000000" pitchFamily="65" charset="-120"/>
                <a:cs typeface="新細明體" panose="02020500000000000000" pitchFamily="18" charset="-120"/>
              </a:rPr>
              <a:t>擴展關鍵基礎設施的系統、網路、威脅的可見性</a:t>
            </a:r>
            <a:endParaRPr lang="zh-TW" altLang="zh-TW" sz="28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34" name="文字方塊 33">
            <a:extLst>
              <a:ext uri="{FF2B5EF4-FFF2-40B4-BE49-F238E27FC236}">
                <a16:creationId xmlns:a16="http://schemas.microsoft.com/office/drawing/2014/main" id="{D6E027EA-E47A-2346-81CE-8A26C2829D98}"/>
              </a:ext>
            </a:extLst>
          </p:cNvPr>
          <p:cNvSpPr txBox="1"/>
          <p:nvPr/>
        </p:nvSpPr>
        <p:spPr>
          <a:xfrm>
            <a:off x="784953" y="3287477"/>
            <a:ext cx="8940160" cy="646331"/>
          </a:xfrm>
          <a:prstGeom prst="rect">
            <a:avLst/>
          </a:prstGeom>
          <a:noFill/>
        </p:spPr>
        <p:txBody>
          <a:bodyPr wrap="square">
            <a:spAutoFit/>
          </a:bodyPr>
          <a:lstStyle/>
          <a:p>
            <a:r>
              <a:rPr lang="en-US" altLang="zh-TW" sz="1800" b="1" kern="0" spc="75" dirty="0">
                <a:effectLst/>
                <a:ea typeface="標楷體" panose="03000509000000000000" pitchFamily="65" charset="-120"/>
                <a:cs typeface="新細明體" panose="02020500000000000000" pitchFamily="18" charset="-120"/>
              </a:rPr>
              <a:t>2.</a:t>
            </a:r>
            <a:r>
              <a:rPr lang="zh-TW" altLang="zh-TW" sz="3600" b="1" kern="0" spc="75" dirty="0">
                <a:effectLst/>
                <a:ea typeface="標楷體" panose="03000509000000000000" pitchFamily="65" charset="-120"/>
                <a:cs typeface="新細明體" panose="02020500000000000000" pitchFamily="18" charset="-120"/>
              </a:rPr>
              <a:t>增進</a:t>
            </a:r>
            <a:r>
              <a:rPr lang="en-US" altLang="zh-TW" sz="3600" b="1" kern="0" spc="75" dirty="0">
                <a:effectLst/>
                <a:ea typeface="標楷體" panose="03000509000000000000" pitchFamily="65" charset="-120"/>
                <a:cs typeface="新細明體" panose="02020500000000000000" pitchFamily="18" charset="-120"/>
              </a:rPr>
              <a:t>CISA</a:t>
            </a:r>
            <a:r>
              <a:rPr lang="zh-TW" altLang="zh-TW" sz="3600" b="1" kern="0" spc="75" dirty="0">
                <a:effectLst/>
                <a:ea typeface="標楷體" panose="03000509000000000000" pitchFamily="65" charset="-120"/>
                <a:cs typeface="新細明體" panose="02020500000000000000" pitchFamily="18" charset="-120"/>
              </a:rPr>
              <a:t>的風險分析能量和方法論</a:t>
            </a:r>
            <a:endParaRPr lang="zh-TW" altLang="en-US" sz="3600" dirty="0"/>
          </a:p>
        </p:txBody>
      </p:sp>
      <p:sp>
        <p:nvSpPr>
          <p:cNvPr id="42" name="文字方塊 41">
            <a:extLst>
              <a:ext uri="{FF2B5EF4-FFF2-40B4-BE49-F238E27FC236}">
                <a16:creationId xmlns:a16="http://schemas.microsoft.com/office/drawing/2014/main" id="{176F847D-0DCD-5B36-F9AE-FD06999A717C}"/>
              </a:ext>
            </a:extLst>
          </p:cNvPr>
          <p:cNvSpPr txBox="1"/>
          <p:nvPr/>
        </p:nvSpPr>
        <p:spPr>
          <a:xfrm>
            <a:off x="556591" y="5027799"/>
            <a:ext cx="9168522" cy="523220"/>
          </a:xfrm>
          <a:prstGeom prst="rect">
            <a:avLst/>
          </a:prstGeom>
          <a:noFill/>
        </p:spPr>
        <p:txBody>
          <a:bodyPr wrap="square">
            <a:spAutoFit/>
          </a:bodyPr>
          <a:lstStyle/>
          <a:p>
            <a:r>
              <a:rPr lang="en-US" altLang="zh-TW" sz="1800" b="1" kern="0" spc="75" dirty="0">
                <a:effectLst/>
                <a:ea typeface="標楷體" panose="03000509000000000000" pitchFamily="65" charset="-120"/>
                <a:cs typeface="新細明體" panose="02020500000000000000" pitchFamily="18" charset="-120"/>
              </a:rPr>
              <a:t> </a:t>
            </a:r>
            <a:r>
              <a:rPr lang="en-US" altLang="zh-TW" sz="2400" b="1" kern="0" spc="75" dirty="0">
                <a:effectLst/>
                <a:ea typeface="標楷體" panose="03000509000000000000" pitchFamily="65" charset="-120"/>
                <a:cs typeface="新細明體" panose="02020500000000000000" pitchFamily="18" charset="-120"/>
              </a:rPr>
              <a:t>3.</a:t>
            </a:r>
            <a:r>
              <a:rPr lang="zh-TW" altLang="zh-TW" sz="2800" b="1" kern="0" spc="75" dirty="0">
                <a:effectLst/>
                <a:ea typeface="標楷體" panose="03000509000000000000" pitchFamily="65" charset="-120"/>
                <a:cs typeface="新細明體" panose="02020500000000000000" pitchFamily="18" charset="-120"/>
              </a:rPr>
              <a:t>增強</a:t>
            </a:r>
            <a:r>
              <a:rPr lang="en-US" altLang="zh-TW" sz="2800" b="1" kern="0" spc="75" dirty="0">
                <a:effectLst/>
                <a:ea typeface="標楷體" panose="03000509000000000000" pitchFamily="65" charset="-120"/>
                <a:cs typeface="新細明體" panose="02020500000000000000" pitchFamily="18" charset="-120"/>
              </a:rPr>
              <a:t>CISA</a:t>
            </a:r>
            <a:r>
              <a:rPr lang="zh-TW" altLang="zh-TW" sz="2800" b="1" kern="0" spc="75" dirty="0">
                <a:effectLst/>
                <a:ea typeface="標楷體" panose="03000509000000000000" pitchFamily="65" charset="-120"/>
                <a:cs typeface="新細明體" panose="02020500000000000000" pitchFamily="18" charset="-120"/>
              </a:rPr>
              <a:t>的安全性和降低威脅衝擊的指導方針</a:t>
            </a:r>
            <a:endParaRPr lang="zh-TW" altLang="en-US" sz="2800" dirty="0"/>
          </a:p>
        </p:txBody>
      </p:sp>
      <p:sp>
        <p:nvSpPr>
          <p:cNvPr id="8" name="文字方塊 7">
            <a:extLst>
              <a:ext uri="{FF2B5EF4-FFF2-40B4-BE49-F238E27FC236}">
                <a16:creationId xmlns:a16="http://schemas.microsoft.com/office/drawing/2014/main" id="{B54F73B7-8F95-59D1-8552-0EF91E3BC348}"/>
              </a:ext>
            </a:extLst>
          </p:cNvPr>
          <p:cNvSpPr txBox="1"/>
          <p:nvPr/>
        </p:nvSpPr>
        <p:spPr>
          <a:xfrm>
            <a:off x="657401" y="530345"/>
            <a:ext cx="6096000" cy="584775"/>
          </a:xfrm>
          <a:prstGeom prst="rect">
            <a:avLst/>
          </a:prstGeom>
          <a:noFill/>
        </p:spPr>
        <p:txBody>
          <a:bodyPr wrap="square">
            <a:spAutoFit/>
          </a:bodyPr>
          <a:lstStyle/>
          <a:p>
            <a:r>
              <a:rPr lang="zh-TW" altLang="zh-TW" sz="3200" b="1" kern="0" spc="75" dirty="0">
                <a:effectLst/>
                <a:ea typeface="標楷體" panose="03000509000000000000" pitchFamily="65" charset="-120"/>
                <a:cs typeface="新細明體" panose="02020500000000000000" pitchFamily="18" charset="-120"/>
              </a:rPr>
              <a:t>目標</a:t>
            </a:r>
            <a:r>
              <a:rPr lang="en-US" altLang="zh-TW" sz="3200" b="1" kern="0" spc="75" dirty="0">
                <a:ea typeface="標楷體" panose="03000509000000000000" pitchFamily="65" charset="-120"/>
                <a:cs typeface="新細明體" panose="02020500000000000000" pitchFamily="18" charset="-120"/>
              </a:rPr>
              <a:t>2</a:t>
            </a:r>
            <a:r>
              <a:rPr lang="zh-TW" altLang="zh-TW" sz="3200" b="1" kern="0" spc="75" dirty="0">
                <a:effectLst/>
                <a:ea typeface="標楷體" panose="03000509000000000000" pitchFamily="65" charset="-120"/>
                <a:cs typeface="新細明體" panose="02020500000000000000" pitchFamily="18" charset="-120"/>
              </a:rPr>
              <a:t>：</a:t>
            </a:r>
            <a:r>
              <a:rPr lang="zh-TW" altLang="zh-TW" sz="3200" b="1" kern="0" spc="75" dirty="0">
                <a:ea typeface="標楷體" panose="03000509000000000000" pitchFamily="65" charset="-120"/>
              </a:rPr>
              <a:t>降低風險及其原復能力</a:t>
            </a:r>
            <a:endParaRPr lang="zh-TW" altLang="en-US" sz="3200" b="1" kern="0" spc="75" dirty="0">
              <a:ea typeface="標楷體" panose="03000509000000000000" pitchFamily="65" charset="-120"/>
            </a:endParaRPr>
          </a:p>
        </p:txBody>
      </p:sp>
      <p:sp>
        <p:nvSpPr>
          <p:cNvPr id="7" name="文字方塊 6">
            <a:extLst>
              <a:ext uri="{FF2B5EF4-FFF2-40B4-BE49-F238E27FC236}">
                <a16:creationId xmlns:a16="http://schemas.microsoft.com/office/drawing/2014/main" id="{090B8C64-5FE6-88CD-D9E5-67D594DBF25D}"/>
              </a:ext>
            </a:extLst>
          </p:cNvPr>
          <p:cNvSpPr txBox="1"/>
          <p:nvPr/>
        </p:nvSpPr>
        <p:spPr>
          <a:xfrm>
            <a:off x="924339" y="1973910"/>
            <a:ext cx="10972800" cy="1015663"/>
          </a:xfrm>
          <a:prstGeom prst="rect">
            <a:avLst/>
          </a:prstGeom>
          <a:noFill/>
        </p:spPr>
        <p:txBody>
          <a:bodyPr wrap="square">
            <a:spAutoFit/>
          </a:bodyPr>
          <a:lstStyle/>
          <a:p>
            <a:r>
              <a:rPr lang="zh-TW" altLang="zh-TW" sz="2000" kern="0" dirty="0">
                <a:effectLst/>
                <a:ea typeface="標楷體" panose="03000509000000000000" pitchFamily="65" charset="-120"/>
                <a:cs typeface="新細明體" panose="02020500000000000000" pitchFamily="18" charset="-120"/>
              </a:rPr>
              <a:t>隨著</a:t>
            </a:r>
            <a:r>
              <a:rPr lang="en-US" altLang="zh-TW" sz="2000" kern="0" dirty="0">
                <a:effectLst/>
                <a:ea typeface="標楷體" panose="03000509000000000000" pitchFamily="65" charset="-120"/>
                <a:cs typeface="新細明體" panose="02020500000000000000" pitchFamily="18" charset="-120"/>
              </a:rPr>
              <a:t>2022</a:t>
            </a:r>
            <a:r>
              <a:rPr lang="zh-TW" altLang="zh-TW" sz="2000" kern="0" dirty="0">
                <a:effectLst/>
                <a:ea typeface="標楷體" panose="03000509000000000000" pitchFamily="65" charset="-120"/>
                <a:cs typeface="新細明體" panose="02020500000000000000" pitchFamily="18" charset="-120"/>
              </a:rPr>
              <a:t>年《關鍵基礎設施網路事件報告法》的通過，</a:t>
            </a:r>
            <a:r>
              <a:rPr lang="en-US" altLang="zh-TW" sz="2000" kern="0" dirty="0">
                <a:effectLst/>
                <a:ea typeface="標楷體" panose="03000509000000000000" pitchFamily="65" charset="-120"/>
                <a:cs typeface="新細明體" panose="02020500000000000000" pitchFamily="18" charset="-120"/>
              </a:rPr>
              <a:t>CISA</a:t>
            </a:r>
            <a:r>
              <a:rPr lang="zh-TW" altLang="zh-TW" sz="2000" kern="0" dirty="0">
                <a:effectLst/>
                <a:ea typeface="標楷體" panose="03000509000000000000" pitchFamily="65" charset="-120"/>
                <a:cs typeface="新細明體" panose="02020500000000000000" pitchFamily="18" charset="-120"/>
              </a:rPr>
              <a:t>正在改善政府對重大網路安全事件的可見性，以便</a:t>
            </a:r>
            <a:r>
              <a:rPr lang="en-US" altLang="zh-TW" sz="2000" kern="0" dirty="0">
                <a:effectLst/>
                <a:ea typeface="標楷體" panose="03000509000000000000" pitchFamily="65" charset="-120"/>
                <a:cs typeface="新細明體" panose="02020500000000000000" pitchFamily="18" charset="-120"/>
              </a:rPr>
              <a:t>CISA</a:t>
            </a:r>
            <a:r>
              <a:rPr lang="zh-TW" altLang="zh-TW" sz="2000" kern="0" dirty="0">
                <a:effectLst/>
                <a:ea typeface="標楷體" panose="03000509000000000000" pitchFamily="65" charset="-120"/>
                <a:cs typeface="新細明體" panose="02020500000000000000" pitchFamily="18" charset="-120"/>
              </a:rPr>
              <a:t>與其他機構可以與協力夥伴合作，並採取行動，有效地保護</a:t>
            </a:r>
            <a:r>
              <a:rPr lang="en-US" altLang="zh-TW" sz="2000" kern="0" dirty="0">
                <a:effectLst/>
                <a:ea typeface="標楷體" panose="03000509000000000000" pitchFamily="65" charset="-120"/>
                <a:cs typeface="新細明體" panose="02020500000000000000" pitchFamily="18" charset="-120"/>
              </a:rPr>
              <a:t>CISA</a:t>
            </a:r>
            <a:r>
              <a:rPr lang="zh-TW" altLang="zh-TW" sz="2000" kern="0" dirty="0">
                <a:effectLst/>
                <a:ea typeface="標楷體" panose="03000509000000000000" pitchFamily="65" charset="-120"/>
                <a:cs typeface="新細明體" panose="02020500000000000000" pitchFamily="18" charset="-120"/>
              </a:rPr>
              <a:t>免受類似事件的侵害。</a:t>
            </a:r>
            <a:endParaRPr lang="zh-TW" altLang="en-US" sz="2000" dirty="0"/>
          </a:p>
        </p:txBody>
      </p:sp>
      <p:sp>
        <p:nvSpPr>
          <p:cNvPr id="12" name="文字方塊 11">
            <a:extLst>
              <a:ext uri="{FF2B5EF4-FFF2-40B4-BE49-F238E27FC236}">
                <a16:creationId xmlns:a16="http://schemas.microsoft.com/office/drawing/2014/main" id="{181D2C59-61A8-3381-70D1-10D5590CC1FC}"/>
              </a:ext>
            </a:extLst>
          </p:cNvPr>
          <p:cNvSpPr txBox="1"/>
          <p:nvPr/>
        </p:nvSpPr>
        <p:spPr>
          <a:xfrm>
            <a:off x="1023730" y="3775788"/>
            <a:ext cx="10873409" cy="1323439"/>
          </a:xfrm>
          <a:prstGeom prst="rect">
            <a:avLst/>
          </a:prstGeom>
          <a:noFill/>
        </p:spPr>
        <p:txBody>
          <a:bodyPr wrap="square">
            <a:spAutoFit/>
          </a:bodyPr>
          <a:lstStyle/>
          <a:p>
            <a:pPr marL="330200" indent="-330200"/>
            <a:r>
              <a:rPr lang="zh-TW" altLang="zh-TW" sz="2000" dirty="0">
                <a:effectLst/>
                <a:latin typeface="新細明體" panose="02020500000000000000" pitchFamily="18" charset="-120"/>
                <a:ea typeface="標楷體" panose="03000509000000000000" pitchFamily="65" charset="-120"/>
                <a:cs typeface="新細明體" panose="02020500000000000000" pitchFamily="18" charset="-120"/>
              </a:rPr>
              <a:t>在作出決策前，能進行全面性、廣泛性之分析。</a:t>
            </a:r>
            <a:r>
              <a:rPr lang="en-US" altLang="zh-TW" sz="2000"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2000" dirty="0">
                <a:effectLst/>
                <a:latin typeface="新細明體" panose="02020500000000000000" pitchFamily="18" charset="-120"/>
                <a:ea typeface="標楷體" panose="03000509000000000000" pitchFamily="65" charset="-120"/>
                <a:cs typeface="新細明體" panose="02020500000000000000" pitchFamily="18" charset="-120"/>
              </a:rPr>
              <a:t>部</a:t>
            </a:r>
            <a:endParaRPr lang="en-US" altLang="zh-TW" sz="2000" dirty="0">
              <a:effectLst/>
              <a:latin typeface="新細明體" panose="02020500000000000000" pitchFamily="18" charset="-120"/>
              <a:ea typeface="標楷體" panose="03000509000000000000" pitchFamily="65" charset="-120"/>
              <a:cs typeface="新細明體" panose="02020500000000000000" pitchFamily="18" charset="-120"/>
            </a:endParaRPr>
          </a:p>
          <a:p>
            <a:pPr marL="330200" indent="-330200"/>
            <a:r>
              <a:rPr lang="zh-TW" altLang="zh-TW" sz="2000" dirty="0">
                <a:effectLst/>
                <a:latin typeface="新細明體" panose="02020500000000000000" pitchFamily="18" charset="-120"/>
                <a:ea typeface="標楷體" panose="03000509000000000000" pitchFamily="65" charset="-120"/>
                <a:cs typeface="新細明體" panose="02020500000000000000" pitchFamily="18" charset="-120"/>
              </a:rPr>
              <a:t>擁有獨特的技術專長之處，在於特定的計劃具有量身定</a:t>
            </a:r>
            <a:r>
              <a:rPr lang="zh-TW" altLang="en-US" sz="2000" dirty="0">
                <a:effectLst/>
                <a:latin typeface="新細明體" panose="02020500000000000000" pitchFamily="18" charset="-120"/>
                <a:ea typeface="標楷體" panose="03000509000000000000" pitchFamily="65" charset="-120"/>
                <a:cs typeface="新細明體" panose="02020500000000000000" pitchFamily="18" charset="-120"/>
              </a:rPr>
              <a:t>製</a:t>
            </a:r>
            <a:endParaRPr lang="en-US" altLang="zh-TW" sz="2000" dirty="0">
              <a:effectLst/>
              <a:latin typeface="新細明體" panose="02020500000000000000" pitchFamily="18" charset="-120"/>
              <a:ea typeface="標楷體" panose="03000509000000000000" pitchFamily="65" charset="-120"/>
              <a:cs typeface="新細明體" panose="02020500000000000000" pitchFamily="18" charset="-120"/>
            </a:endParaRPr>
          </a:p>
          <a:p>
            <a:pPr marL="330200" indent="-330200"/>
            <a:r>
              <a:rPr lang="zh-TW" altLang="zh-TW" sz="2000" dirty="0">
                <a:effectLst/>
                <a:latin typeface="新細明體" panose="02020500000000000000" pitchFamily="18" charset="-120"/>
                <a:ea typeface="標楷體" panose="03000509000000000000" pitchFamily="65" charset="-120"/>
                <a:cs typeface="新細明體" panose="02020500000000000000" pitchFamily="18" charset="-120"/>
              </a:rPr>
              <a:t>的風險分析能力，以排定跨機構間戰略層面的風險管理</a:t>
            </a:r>
            <a:r>
              <a:rPr lang="zh-TW" altLang="en-US" sz="2000" dirty="0">
                <a:effectLst/>
                <a:latin typeface="新細明體" panose="02020500000000000000" pitchFamily="18" charset="-120"/>
                <a:ea typeface="標楷體" panose="03000509000000000000" pitchFamily="65" charset="-120"/>
                <a:cs typeface="新細明體" panose="02020500000000000000" pitchFamily="18" charset="-120"/>
              </a:rPr>
              <a:t>優</a:t>
            </a:r>
            <a:endParaRPr lang="en-US" altLang="zh-TW" sz="2000" dirty="0">
              <a:effectLst/>
              <a:latin typeface="新細明體" panose="02020500000000000000" pitchFamily="18" charset="-120"/>
              <a:ea typeface="標楷體" panose="03000509000000000000" pitchFamily="65" charset="-120"/>
              <a:cs typeface="新細明體" panose="02020500000000000000" pitchFamily="18" charset="-120"/>
            </a:endParaRPr>
          </a:p>
          <a:p>
            <a:pPr marL="330200" indent="-330200"/>
            <a:r>
              <a:rPr lang="zh-TW" altLang="zh-TW" sz="2000" dirty="0">
                <a:effectLst/>
                <a:latin typeface="新細明體" panose="02020500000000000000" pitchFamily="18" charset="-120"/>
                <a:ea typeface="標楷體" panose="03000509000000000000" pitchFamily="65" charset="-120"/>
                <a:cs typeface="新細明體" panose="02020500000000000000" pitchFamily="18" charset="-120"/>
              </a:rPr>
              <a:t>先事項。</a:t>
            </a:r>
            <a:endParaRPr lang="zh-TW" altLang="zh-TW"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5" name="文字方塊 14">
            <a:extLst>
              <a:ext uri="{FF2B5EF4-FFF2-40B4-BE49-F238E27FC236}">
                <a16:creationId xmlns:a16="http://schemas.microsoft.com/office/drawing/2014/main" id="{F02AABD3-DECE-3F80-41B8-8E1E61E0E29A}"/>
              </a:ext>
            </a:extLst>
          </p:cNvPr>
          <p:cNvSpPr txBox="1"/>
          <p:nvPr/>
        </p:nvSpPr>
        <p:spPr>
          <a:xfrm>
            <a:off x="1023730" y="5397130"/>
            <a:ext cx="10495722" cy="923330"/>
          </a:xfrm>
          <a:prstGeom prst="rect">
            <a:avLst/>
          </a:prstGeom>
          <a:noFill/>
        </p:spPr>
        <p:txBody>
          <a:bodyPr wrap="square">
            <a:spAutoFit/>
          </a:bodyPr>
          <a:lstStyle/>
          <a:p>
            <a:r>
              <a:rPr lang="zh-TW" altLang="zh-TW" sz="1800" kern="0" dirty="0">
                <a:effectLst/>
                <a:ea typeface="標楷體" panose="03000509000000000000" pitchFamily="65" charset="-120"/>
                <a:cs typeface="新細明體" panose="02020500000000000000" pitchFamily="18" charset="-120"/>
              </a:rPr>
              <a:t>發布重要指南，以推動有效的</a:t>
            </a:r>
            <a:r>
              <a:rPr lang="en-US" altLang="zh-TW" sz="1800" kern="0" dirty="0">
                <a:effectLst/>
                <a:ea typeface="標楷體" panose="03000509000000000000" pitchFamily="65" charset="-120"/>
                <a:cs typeface="新細明體" panose="02020500000000000000" pitchFamily="18" charset="-120"/>
              </a:rPr>
              <a:t>IT</a:t>
            </a:r>
            <a:r>
              <a:rPr lang="zh-TW" altLang="zh-TW" sz="1800" kern="0" dirty="0">
                <a:effectLst/>
                <a:ea typeface="標楷體" panose="03000509000000000000" pitchFamily="65" charset="-120"/>
                <a:cs typeface="新細明體" panose="02020500000000000000" pitchFamily="18" charset="-120"/>
              </a:rPr>
              <a:t>網路風險管理。</a:t>
            </a:r>
            <a:r>
              <a:rPr lang="en-US" altLang="zh-TW" sz="1800" kern="0" dirty="0">
                <a:effectLst/>
                <a:ea typeface="標楷體" panose="03000509000000000000" pitchFamily="65" charset="-120"/>
                <a:cs typeface="新細明體" panose="02020500000000000000" pitchFamily="18" charset="-120"/>
              </a:rPr>
              <a:t>CISA</a:t>
            </a:r>
            <a:r>
              <a:rPr lang="zh-TW" altLang="zh-TW" sz="1800" kern="0" dirty="0">
                <a:effectLst/>
                <a:ea typeface="標楷體" panose="03000509000000000000" pitchFamily="65" charset="-120"/>
                <a:cs typeface="新細明體" panose="02020500000000000000" pitchFamily="18" charset="-120"/>
              </a:rPr>
              <a:t>將本指南的重點，放在對</a:t>
            </a:r>
            <a:r>
              <a:rPr lang="en-US" altLang="zh-TW" sz="1800" kern="0" dirty="0">
                <a:effectLst/>
                <a:ea typeface="標楷體" panose="03000509000000000000" pitchFamily="65" charset="-120"/>
                <a:cs typeface="新細明體" panose="02020500000000000000" pitchFamily="18" charset="-120"/>
              </a:rPr>
              <a:t>CISA</a:t>
            </a:r>
            <a:r>
              <a:rPr lang="zh-TW" altLang="zh-TW" sz="1800" kern="0" dirty="0">
                <a:effectLst/>
                <a:ea typeface="標楷體" panose="03000509000000000000" pitchFamily="65" charset="-120"/>
                <a:cs typeface="新細明體" panose="02020500000000000000" pitchFamily="18" charset="-120"/>
              </a:rPr>
              <a:t>的合作夥伴至關重要且</a:t>
            </a:r>
            <a:r>
              <a:rPr lang="en-US" altLang="zh-TW" sz="1800" kern="0" dirty="0">
                <a:effectLst/>
                <a:ea typeface="標楷體" panose="03000509000000000000" pitchFamily="65" charset="-120"/>
                <a:cs typeface="新細明體" panose="02020500000000000000" pitchFamily="18" charset="-120"/>
              </a:rPr>
              <a:t>CISA</a:t>
            </a:r>
            <a:r>
              <a:rPr lang="zh-TW" altLang="zh-TW" sz="1800" kern="0" dirty="0">
                <a:effectLst/>
                <a:ea typeface="標楷體" panose="03000509000000000000" pitchFamily="65" charset="-120"/>
                <a:cs typeface="新細明體" panose="02020500000000000000" pitchFamily="18" charset="-120"/>
              </a:rPr>
              <a:t>已確定為優先事項的風險上。除了建置指導安全決策的標準和提供可行之建議外，</a:t>
            </a:r>
            <a:r>
              <a:rPr lang="en-US" altLang="zh-TW" sz="1800" kern="0" dirty="0">
                <a:effectLst/>
                <a:ea typeface="標楷體" panose="03000509000000000000" pitchFamily="65" charset="-120"/>
                <a:cs typeface="新細明體" panose="02020500000000000000" pitchFamily="18" charset="-120"/>
              </a:rPr>
              <a:t>CISA</a:t>
            </a:r>
            <a:r>
              <a:rPr lang="zh-TW" altLang="zh-TW" sz="1800" kern="0" dirty="0">
                <a:effectLst/>
                <a:ea typeface="標楷體" panose="03000509000000000000" pitchFamily="65" charset="-120"/>
                <a:cs typeface="新細明體" panose="02020500000000000000" pitchFamily="18" charset="-120"/>
              </a:rPr>
              <a:t>亦努力建立績效目標及增加跨部門網路安全之機制。</a:t>
            </a:r>
            <a:endParaRPr lang="zh-TW" altLang="en-US" dirty="0"/>
          </a:p>
        </p:txBody>
      </p:sp>
      <p:sp>
        <p:nvSpPr>
          <p:cNvPr id="2" name="頁尾版面配置區 1"/>
          <p:cNvSpPr>
            <a:spLocks noGrp="1"/>
          </p:cNvSpPr>
          <p:nvPr>
            <p:ph type="ftr" sz="quarter" idx="11"/>
          </p:nvPr>
        </p:nvSpPr>
        <p:spPr/>
        <p:txBody>
          <a:bodyPr/>
          <a:lstStyle/>
          <a:p>
            <a:endParaRPr lang="zh-CN" altLang="en-US"/>
          </a:p>
        </p:txBody>
      </p:sp>
      <p:sp>
        <p:nvSpPr>
          <p:cNvPr id="3" name="投影片編號版面配置區 2"/>
          <p:cNvSpPr>
            <a:spLocks noGrp="1"/>
          </p:cNvSpPr>
          <p:nvPr>
            <p:ph type="sldNum" sz="quarter" idx="12"/>
          </p:nvPr>
        </p:nvSpPr>
        <p:spPr/>
        <p:txBody>
          <a:bodyPr/>
          <a:lstStyle/>
          <a:p>
            <a:fld id="{DDB12F21-99BD-4F85-A7AE-95BD87BF1130}" type="slidenum">
              <a:rPr lang="zh-CN" altLang="en-US" smtClean="0"/>
              <a:t>23</a:t>
            </a:fld>
            <a:endParaRPr lang="zh-CN" altLang="en-US"/>
          </a:p>
        </p:txBody>
      </p:sp>
    </p:spTree>
    <p:extLst>
      <p:ext uri="{BB962C8B-B14F-4D97-AF65-F5344CB8AC3E}">
        <p14:creationId xmlns:p14="http://schemas.microsoft.com/office/powerpoint/2010/main" val="4127678731"/>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1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53" presetClass="entr" presetSubtype="16" fill="hold" grpId="0" nodeType="withEffect">
                                  <p:stCondLst>
                                    <p:cond delay="10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100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92810F2-8FF7-1E22-02FF-86EF254047C8}"/>
              </a:ext>
            </a:extLst>
          </p:cNvPr>
          <p:cNvSpPr txBox="1"/>
          <p:nvPr/>
        </p:nvSpPr>
        <p:spPr>
          <a:xfrm>
            <a:off x="838199" y="1596588"/>
            <a:ext cx="10124661" cy="523220"/>
          </a:xfrm>
          <a:prstGeom prst="rect">
            <a:avLst/>
          </a:prstGeom>
          <a:noFill/>
        </p:spPr>
        <p:txBody>
          <a:bodyPr wrap="square">
            <a:spAutoFit/>
          </a:bodyPr>
          <a:lstStyle/>
          <a:p>
            <a:r>
              <a:rPr lang="en-US" altLang="zh-TW" sz="2800" b="1" kern="0" spc="75" dirty="0">
                <a:solidFill>
                  <a:srgbClr val="FF0000"/>
                </a:solidFill>
                <a:effectLst/>
                <a:ea typeface="標楷體" panose="03000509000000000000" pitchFamily="65" charset="-120"/>
                <a:cs typeface="新細明體" panose="02020500000000000000" pitchFamily="18" charset="-120"/>
              </a:rPr>
              <a:t>4.</a:t>
            </a:r>
            <a:r>
              <a:rPr lang="zh-TW" altLang="zh-TW" sz="2800" b="1" kern="0" spc="75" dirty="0">
                <a:solidFill>
                  <a:srgbClr val="FF0000"/>
                </a:solidFill>
                <a:effectLst/>
                <a:ea typeface="標楷體" panose="03000509000000000000" pitchFamily="65" charset="-120"/>
                <a:cs typeface="新細明體" panose="02020500000000000000" pitchFamily="18" charset="-120"/>
              </a:rPr>
              <a:t>在基礎設施及網路區塊建立更佳夥伴關係之量能</a:t>
            </a:r>
            <a:endParaRPr lang="zh-TW" altLang="en-US" sz="2800" dirty="0">
              <a:solidFill>
                <a:srgbClr val="FF0000"/>
              </a:solidFill>
            </a:endParaRPr>
          </a:p>
        </p:txBody>
      </p:sp>
      <p:cxnSp>
        <p:nvCxnSpPr>
          <p:cNvPr id="5" name="直接连接符 12">
            <a:extLst>
              <a:ext uri="{FF2B5EF4-FFF2-40B4-BE49-F238E27FC236}">
                <a16:creationId xmlns:a16="http://schemas.microsoft.com/office/drawing/2014/main" id="{805201BD-EC87-1C47-B5D7-B2823AB8363A}"/>
              </a:ext>
            </a:extLst>
          </p:cNvPr>
          <p:cNvCxnSpPr>
            <a:cxnSpLocks/>
          </p:cNvCxnSpPr>
          <p:nvPr/>
        </p:nvCxnSpPr>
        <p:spPr>
          <a:xfrm>
            <a:off x="892200" y="1964180"/>
            <a:ext cx="49540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椭圆 8">
            <a:extLst>
              <a:ext uri="{FF2B5EF4-FFF2-40B4-BE49-F238E27FC236}">
                <a16:creationId xmlns:a16="http://schemas.microsoft.com/office/drawing/2014/main" id="{13003AD5-E114-A042-C2B3-E7C2E9ECBC15}"/>
              </a:ext>
            </a:extLst>
          </p:cNvPr>
          <p:cNvSpPr/>
          <p:nvPr/>
        </p:nvSpPr>
        <p:spPr>
          <a:xfrm>
            <a:off x="730200" y="1615054"/>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cxnSp>
        <p:nvCxnSpPr>
          <p:cNvPr id="7" name="直接连接符 12">
            <a:extLst>
              <a:ext uri="{FF2B5EF4-FFF2-40B4-BE49-F238E27FC236}">
                <a16:creationId xmlns:a16="http://schemas.microsoft.com/office/drawing/2014/main" id="{3031676A-D156-6FCE-BD68-AD081A8CDD4C}"/>
              </a:ext>
            </a:extLst>
          </p:cNvPr>
          <p:cNvCxnSpPr>
            <a:cxnSpLocks/>
          </p:cNvCxnSpPr>
          <p:nvPr/>
        </p:nvCxnSpPr>
        <p:spPr>
          <a:xfrm flipV="1">
            <a:off x="995650" y="3418961"/>
            <a:ext cx="4900048" cy="200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椭圆 8">
            <a:extLst>
              <a:ext uri="{FF2B5EF4-FFF2-40B4-BE49-F238E27FC236}">
                <a16:creationId xmlns:a16="http://schemas.microsoft.com/office/drawing/2014/main" id="{A3053640-8B0D-6055-1FA1-7F385CF3B4D4}"/>
              </a:ext>
            </a:extLst>
          </p:cNvPr>
          <p:cNvSpPr/>
          <p:nvPr/>
        </p:nvSpPr>
        <p:spPr>
          <a:xfrm>
            <a:off x="730200" y="3172279"/>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9" name="文字方塊 8">
            <a:extLst>
              <a:ext uri="{FF2B5EF4-FFF2-40B4-BE49-F238E27FC236}">
                <a16:creationId xmlns:a16="http://schemas.microsoft.com/office/drawing/2014/main" id="{2F8603A7-EE76-DB3C-DF65-F362F4B10EF7}"/>
              </a:ext>
            </a:extLst>
          </p:cNvPr>
          <p:cNvSpPr txBox="1"/>
          <p:nvPr/>
        </p:nvSpPr>
        <p:spPr>
          <a:xfrm>
            <a:off x="941649" y="3157121"/>
            <a:ext cx="10965429" cy="523220"/>
          </a:xfrm>
          <a:prstGeom prst="rect">
            <a:avLst/>
          </a:prstGeom>
          <a:noFill/>
        </p:spPr>
        <p:txBody>
          <a:bodyPr wrap="square">
            <a:spAutoFit/>
          </a:bodyPr>
          <a:lstStyle/>
          <a:p>
            <a:r>
              <a:rPr lang="en-US" altLang="zh-TW" sz="2800" b="1" spc="75" dirty="0">
                <a:solidFill>
                  <a:srgbClr val="FF0000"/>
                </a:solidFill>
                <a:effectLst/>
                <a:latin typeface="新細明體" panose="02020500000000000000" pitchFamily="18" charset="-120"/>
                <a:ea typeface="標楷體" panose="03000509000000000000" pitchFamily="65" charset="-120"/>
                <a:cs typeface="新細明體" panose="02020500000000000000" pitchFamily="18" charset="-120"/>
              </a:rPr>
              <a:t>5.</a:t>
            </a:r>
            <a:r>
              <a:rPr lang="zh-TW" altLang="zh-TW" sz="2800" b="1" spc="75" dirty="0">
                <a:solidFill>
                  <a:srgbClr val="FF0000"/>
                </a:solidFill>
                <a:effectLst/>
                <a:latin typeface="新細明體" panose="02020500000000000000" pitchFamily="18" charset="-120"/>
                <a:ea typeface="標楷體" panose="03000509000000000000" pitchFamily="65" charset="-120"/>
                <a:cs typeface="新細明體" panose="02020500000000000000" pitchFamily="18" charset="-120"/>
              </a:rPr>
              <a:t>提高</a:t>
            </a:r>
            <a:r>
              <a:rPr lang="en-US" altLang="zh-TW" sz="2800" b="1" spc="75" dirty="0">
                <a:solidFill>
                  <a:srgbClr val="FF0000"/>
                </a:solidFill>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2800" b="1" spc="75" dirty="0">
                <a:solidFill>
                  <a:srgbClr val="FF0000"/>
                </a:solidFill>
                <a:effectLst/>
                <a:latin typeface="新細明體" panose="02020500000000000000" pitchFamily="18" charset="-120"/>
                <a:ea typeface="標楷體" panose="03000509000000000000" pitchFamily="65" charset="-120"/>
                <a:cs typeface="新細明體" panose="02020500000000000000" pitchFamily="18" charset="-120"/>
              </a:rPr>
              <a:t>應對威脅和危安事件的能力</a:t>
            </a:r>
            <a:endParaRPr lang="zh-TW" altLang="zh-TW" sz="2400" dirty="0">
              <a:solidFill>
                <a:srgbClr val="FF0000"/>
              </a:solidFill>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0" name="文字方塊 9">
            <a:extLst>
              <a:ext uri="{FF2B5EF4-FFF2-40B4-BE49-F238E27FC236}">
                <a16:creationId xmlns:a16="http://schemas.microsoft.com/office/drawing/2014/main" id="{434A9BEE-5D07-D5A8-783F-664F8F29601F}"/>
              </a:ext>
            </a:extLst>
          </p:cNvPr>
          <p:cNvSpPr txBox="1"/>
          <p:nvPr/>
        </p:nvSpPr>
        <p:spPr>
          <a:xfrm>
            <a:off x="995650" y="4742659"/>
            <a:ext cx="10484046" cy="646331"/>
          </a:xfrm>
          <a:prstGeom prst="rect">
            <a:avLst/>
          </a:prstGeom>
          <a:noFill/>
        </p:spPr>
        <p:txBody>
          <a:bodyPr wrap="square">
            <a:spAutoFit/>
          </a:bodyPr>
          <a:lstStyle/>
          <a:p>
            <a:r>
              <a:rPr lang="en-US" altLang="zh-TW" sz="3600" b="1" kern="0" spc="75" dirty="0">
                <a:solidFill>
                  <a:srgbClr val="FF0000"/>
                </a:solidFill>
                <a:effectLst/>
                <a:ea typeface="標楷體" panose="03000509000000000000" pitchFamily="65" charset="-120"/>
                <a:cs typeface="新細明體" panose="02020500000000000000" pitchFamily="18" charset="-120"/>
              </a:rPr>
              <a:t>6.</a:t>
            </a:r>
            <a:r>
              <a:rPr lang="zh-TW" altLang="zh-TW" sz="3600" b="1" kern="0" spc="75" dirty="0">
                <a:solidFill>
                  <a:srgbClr val="FF0000"/>
                </a:solidFill>
                <a:effectLst/>
                <a:ea typeface="標楷體" panose="03000509000000000000" pitchFamily="65" charset="-120"/>
                <a:cs typeface="新細明體" panose="02020500000000000000" pitchFamily="18" charset="-120"/>
              </a:rPr>
              <a:t>強化各地選舉活動之關鍵基礎設施的危害管理</a:t>
            </a:r>
            <a:endParaRPr lang="zh-TW" altLang="en-US" sz="3600" dirty="0">
              <a:solidFill>
                <a:srgbClr val="FF0000"/>
              </a:solidFill>
            </a:endParaRPr>
          </a:p>
        </p:txBody>
      </p:sp>
      <p:sp>
        <p:nvSpPr>
          <p:cNvPr id="11" name="椭圆 8">
            <a:extLst>
              <a:ext uri="{FF2B5EF4-FFF2-40B4-BE49-F238E27FC236}">
                <a16:creationId xmlns:a16="http://schemas.microsoft.com/office/drawing/2014/main" id="{65007E1F-3D8C-CB3E-7BE9-21FC913EE933}"/>
              </a:ext>
            </a:extLst>
          </p:cNvPr>
          <p:cNvSpPr/>
          <p:nvPr/>
        </p:nvSpPr>
        <p:spPr>
          <a:xfrm>
            <a:off x="768300" y="5176050"/>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cxnSp>
        <p:nvCxnSpPr>
          <p:cNvPr id="12" name="直接连接符 12">
            <a:extLst>
              <a:ext uri="{FF2B5EF4-FFF2-40B4-BE49-F238E27FC236}">
                <a16:creationId xmlns:a16="http://schemas.microsoft.com/office/drawing/2014/main" id="{58D2F1A4-270D-9009-2179-80E4A7840842}"/>
              </a:ext>
            </a:extLst>
          </p:cNvPr>
          <p:cNvCxnSpPr>
            <a:cxnSpLocks/>
          </p:cNvCxnSpPr>
          <p:nvPr/>
        </p:nvCxnSpPr>
        <p:spPr>
          <a:xfrm flipV="1">
            <a:off x="996275" y="5352022"/>
            <a:ext cx="5671850" cy="242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字方塊 13">
            <a:extLst>
              <a:ext uri="{FF2B5EF4-FFF2-40B4-BE49-F238E27FC236}">
                <a16:creationId xmlns:a16="http://schemas.microsoft.com/office/drawing/2014/main" id="{711C8068-0FEB-59BE-B9B2-B08D0D05A641}"/>
              </a:ext>
            </a:extLst>
          </p:cNvPr>
          <p:cNvSpPr txBox="1"/>
          <p:nvPr/>
        </p:nvSpPr>
        <p:spPr>
          <a:xfrm>
            <a:off x="571499" y="802091"/>
            <a:ext cx="10162761" cy="584775"/>
          </a:xfrm>
          <a:prstGeom prst="rect">
            <a:avLst/>
          </a:prstGeom>
          <a:noFill/>
        </p:spPr>
        <p:txBody>
          <a:bodyPr wrap="square">
            <a:spAutoFit/>
          </a:bodyPr>
          <a:lstStyle/>
          <a:p>
            <a:r>
              <a:rPr lang="zh-TW" altLang="zh-TW" sz="3200" b="1" kern="0" spc="75" dirty="0">
                <a:ea typeface="標楷體" panose="03000509000000000000" pitchFamily="65" charset="-120"/>
              </a:rPr>
              <a:t>目標</a:t>
            </a:r>
            <a:r>
              <a:rPr lang="en-US" altLang="zh-TW" sz="3200" b="1" kern="0" spc="75" dirty="0">
                <a:ea typeface="標楷體" panose="03000509000000000000" pitchFamily="65" charset="-120"/>
              </a:rPr>
              <a:t>2</a:t>
            </a:r>
            <a:r>
              <a:rPr lang="zh-TW" altLang="zh-TW" sz="3200" b="1" kern="0" spc="75" dirty="0">
                <a:ea typeface="標楷體" panose="03000509000000000000" pitchFamily="65" charset="-120"/>
              </a:rPr>
              <a:t>：降低風險及其原復能力</a:t>
            </a:r>
            <a:endParaRPr lang="zh-TW" altLang="en-US" sz="3200" b="1" kern="0" spc="75" dirty="0">
              <a:ea typeface="標楷體" panose="03000509000000000000" pitchFamily="65" charset="-120"/>
            </a:endParaRPr>
          </a:p>
        </p:txBody>
      </p:sp>
      <p:sp>
        <p:nvSpPr>
          <p:cNvPr id="17" name="文字方塊 16">
            <a:extLst>
              <a:ext uri="{FF2B5EF4-FFF2-40B4-BE49-F238E27FC236}">
                <a16:creationId xmlns:a16="http://schemas.microsoft.com/office/drawing/2014/main" id="{771377B8-4ED2-7FB7-EA52-B4E20FB90E07}"/>
              </a:ext>
            </a:extLst>
          </p:cNvPr>
          <p:cNvSpPr txBox="1"/>
          <p:nvPr/>
        </p:nvSpPr>
        <p:spPr>
          <a:xfrm>
            <a:off x="655983" y="1995935"/>
            <a:ext cx="10674625" cy="646331"/>
          </a:xfrm>
          <a:prstGeom prst="rect">
            <a:avLst/>
          </a:prstGeom>
          <a:noFill/>
        </p:spPr>
        <p:txBody>
          <a:bodyPr wrap="square">
            <a:spAutoFit/>
          </a:bodyPr>
          <a:lstStyle/>
          <a:p>
            <a:r>
              <a:rPr lang="zh-TW" altLang="zh-TW" sz="1800" kern="0" dirty="0">
                <a:effectLst/>
                <a:ea typeface="標楷體" panose="03000509000000000000" pitchFamily="65" charset="-120"/>
                <a:cs typeface="新細明體" panose="02020500000000000000" pitchFamily="18" charset="-120"/>
              </a:rPr>
              <a:t>為了有效地滿足渠等的需求，</a:t>
            </a:r>
            <a:r>
              <a:rPr lang="en-US" altLang="zh-TW" sz="1800" kern="0" dirty="0">
                <a:effectLst/>
                <a:ea typeface="標楷體" panose="03000509000000000000" pitchFamily="65" charset="-120"/>
                <a:cs typeface="新細明體" panose="02020500000000000000" pitchFamily="18" charset="-120"/>
              </a:rPr>
              <a:t>CISA</a:t>
            </a:r>
            <a:r>
              <a:rPr lang="zh-TW" altLang="zh-TW" sz="1800" kern="0" dirty="0">
                <a:effectLst/>
                <a:ea typeface="標楷體" panose="03000509000000000000" pitchFamily="65" charset="-120"/>
                <a:cs typeface="新細明體" panose="02020500000000000000" pitchFamily="18" charset="-120"/>
              </a:rPr>
              <a:t>向不同合作夥伴或部門提供的關鍵產品和服務，必須適當地給予與擴展</a:t>
            </a:r>
            <a:r>
              <a:rPr lang="en-US" altLang="zh-TW" sz="1800" kern="0" dirty="0">
                <a:effectLst/>
                <a:ea typeface="標楷體" panose="03000509000000000000" pitchFamily="65" charset="-120"/>
                <a:cs typeface="新細明體" panose="02020500000000000000" pitchFamily="18" charset="-120"/>
              </a:rPr>
              <a:t>CISA</a:t>
            </a:r>
            <a:r>
              <a:rPr lang="zh-TW" altLang="zh-TW" sz="1800" kern="0" dirty="0">
                <a:effectLst/>
                <a:ea typeface="標楷體" panose="03000509000000000000" pitchFamily="65" charset="-120"/>
                <a:cs typeface="新細明體" panose="02020500000000000000" pitchFamily="18" charset="-120"/>
              </a:rPr>
              <a:t>的關鍵設施防護計劃和風險管理措施。</a:t>
            </a:r>
            <a:endParaRPr lang="zh-TW" altLang="en-US" dirty="0"/>
          </a:p>
        </p:txBody>
      </p:sp>
      <p:sp>
        <p:nvSpPr>
          <p:cNvPr id="19" name="文字方塊 18">
            <a:extLst>
              <a:ext uri="{FF2B5EF4-FFF2-40B4-BE49-F238E27FC236}">
                <a16:creationId xmlns:a16="http://schemas.microsoft.com/office/drawing/2014/main" id="{F04CD249-F58C-5B56-759F-B436C61AC32F}"/>
              </a:ext>
            </a:extLst>
          </p:cNvPr>
          <p:cNvSpPr txBox="1"/>
          <p:nvPr/>
        </p:nvSpPr>
        <p:spPr>
          <a:xfrm>
            <a:off x="892199" y="3533293"/>
            <a:ext cx="10806157" cy="923330"/>
          </a:xfrm>
          <a:prstGeom prst="rect">
            <a:avLst/>
          </a:prstGeom>
          <a:noFill/>
        </p:spPr>
        <p:txBody>
          <a:bodyPr wrap="square">
            <a:spAutoFit/>
          </a:bodyPr>
          <a:lstStyle/>
          <a:p>
            <a:r>
              <a:rPr lang="en-US" altLang="zh-TW" sz="1800" kern="0" dirty="0">
                <a:effectLst/>
                <a:latin typeface="標楷體" panose="03000509000000000000" pitchFamily="65" charset="-120"/>
                <a:cs typeface="新細明體" panose="02020500000000000000" pitchFamily="18" charset="-120"/>
              </a:rPr>
              <a:t>CISA</a:t>
            </a:r>
            <a:r>
              <a:rPr lang="zh-TW" altLang="zh-TW" sz="1800" kern="0" dirty="0">
                <a:effectLst/>
                <a:ea typeface="標楷體" panose="03000509000000000000" pitchFamily="65" charset="-120"/>
                <a:cs typeface="新細明體" panose="02020500000000000000" pitchFamily="18" charset="-120"/>
              </a:rPr>
              <a:t>創置維護一個</a:t>
            </a:r>
            <a:r>
              <a:rPr lang="en-US" altLang="zh-TW" sz="1800" kern="0" dirty="0">
                <a:effectLst/>
                <a:ea typeface="標楷體" panose="03000509000000000000" pitchFamily="65" charset="-120"/>
                <a:cs typeface="新細明體" panose="02020500000000000000" pitchFamily="18" charset="-120"/>
              </a:rPr>
              <a:t>24/7/365</a:t>
            </a:r>
            <a:r>
              <a:rPr lang="zh-TW" altLang="zh-TW" sz="1800" kern="0" dirty="0">
                <a:effectLst/>
                <a:ea typeface="標楷體" panose="03000509000000000000" pitchFamily="65" charset="-120"/>
                <a:cs typeface="新細明體" panose="02020500000000000000" pitchFamily="18" charset="-120"/>
              </a:rPr>
              <a:t>運營態勢和回應協調中心，以協調，綜合的方式，回應不斷發展的網路和實體事件或威脅。</a:t>
            </a:r>
            <a:r>
              <a:rPr lang="en-US" altLang="zh-TW" sz="1800" kern="0" dirty="0">
                <a:effectLst/>
                <a:ea typeface="標楷體" panose="03000509000000000000" pitchFamily="65" charset="-120"/>
                <a:cs typeface="新細明體" panose="02020500000000000000" pitchFamily="18" charset="-120"/>
              </a:rPr>
              <a:t>CISA</a:t>
            </a:r>
            <a:r>
              <a:rPr lang="zh-TW" altLang="zh-TW" sz="1800" kern="0" dirty="0">
                <a:effectLst/>
                <a:ea typeface="標楷體" panose="03000509000000000000" pitchFamily="65" charset="-120"/>
                <a:cs typeface="新細明體" panose="02020500000000000000" pitchFamily="18" charset="-120"/>
              </a:rPr>
              <a:t>必須加強和擴大</a:t>
            </a:r>
            <a:r>
              <a:rPr lang="en-US" altLang="zh-TW" sz="1800" kern="0" dirty="0">
                <a:effectLst/>
                <a:ea typeface="標楷體" panose="03000509000000000000" pitchFamily="65" charset="-120"/>
                <a:cs typeface="新細明體" panose="02020500000000000000" pitchFamily="18" charset="-120"/>
              </a:rPr>
              <a:t>CISA</a:t>
            </a:r>
            <a:r>
              <a:rPr lang="zh-TW" altLang="zh-TW" sz="1800" kern="0" dirty="0">
                <a:effectLst/>
                <a:ea typeface="標楷體" panose="03000509000000000000" pitchFamily="65" charset="-120"/>
                <a:cs typeface="新細明體" panose="02020500000000000000" pitchFamily="18" charset="-120"/>
              </a:rPr>
              <a:t>的總署和區域執法能力，以支持</a:t>
            </a:r>
            <a:r>
              <a:rPr lang="en-US" altLang="zh-TW" sz="1800" kern="0" dirty="0">
                <a:effectLst/>
                <a:ea typeface="標楷體" panose="03000509000000000000" pitchFamily="65" charset="-120"/>
                <a:cs typeface="新細明體" panose="02020500000000000000" pitchFamily="18" charset="-120"/>
              </a:rPr>
              <a:t>CISA</a:t>
            </a:r>
            <a:r>
              <a:rPr lang="zh-TW" altLang="zh-TW" sz="1800" kern="0" dirty="0">
                <a:effectLst/>
                <a:ea typeface="標楷體" panose="03000509000000000000" pitchFamily="65" charset="-120"/>
                <a:cs typeface="新細明體" panose="02020500000000000000" pitchFamily="18" charset="-120"/>
              </a:rPr>
              <a:t>的協力夥伴有能力應對恐怖主義、針對性的暴力襲擊、重大自然災害等人身威脅和重大危安事件。</a:t>
            </a:r>
            <a:endParaRPr lang="zh-TW" altLang="en-US" dirty="0"/>
          </a:p>
        </p:txBody>
      </p:sp>
      <p:sp>
        <p:nvSpPr>
          <p:cNvPr id="22" name="文字方塊 21">
            <a:extLst>
              <a:ext uri="{FF2B5EF4-FFF2-40B4-BE49-F238E27FC236}">
                <a16:creationId xmlns:a16="http://schemas.microsoft.com/office/drawing/2014/main" id="{5116E77F-90B6-CABA-12C5-5B7B34630B9E}"/>
              </a:ext>
            </a:extLst>
          </p:cNvPr>
          <p:cNvSpPr txBox="1"/>
          <p:nvPr/>
        </p:nvSpPr>
        <p:spPr>
          <a:xfrm>
            <a:off x="0" y="5380672"/>
            <a:ext cx="11996530" cy="1569660"/>
          </a:xfrm>
          <a:prstGeom prst="rect">
            <a:avLst/>
          </a:prstGeom>
          <a:noFill/>
        </p:spPr>
        <p:txBody>
          <a:bodyPr wrap="square">
            <a:spAutoFit/>
          </a:bodyPr>
          <a:lstStyle/>
          <a:p>
            <a:pPr marL="330200" indent="-330200"/>
            <a:r>
              <a:rPr lang="zh-TW" altLang="zh-TW" sz="2400" b="1" dirty="0">
                <a:effectLst/>
                <a:latin typeface="新細明體" panose="02020500000000000000" pitchFamily="18" charset="-120"/>
                <a:ea typeface="標楷體" panose="03000509000000000000" pitchFamily="65" charset="-120"/>
                <a:cs typeface="新細明體" panose="02020500000000000000" pitchFamily="18" charset="-120"/>
              </a:rPr>
              <a:t>作為選舉基礎設施安全維護工作負責子部門的部門風險管理機構</a:t>
            </a:r>
            <a:r>
              <a:rPr lang="en-US" altLang="zh-TW" sz="2400" b="1" dirty="0">
                <a:effectLst/>
                <a:latin typeface="新細明體" panose="02020500000000000000" pitchFamily="18" charset="-120"/>
                <a:ea typeface="標楷體" panose="03000509000000000000" pitchFamily="65" charset="-120"/>
                <a:cs typeface="新細明體" panose="02020500000000000000" pitchFamily="18" charset="-120"/>
              </a:rPr>
              <a:t>(SECTOR RISK MANAGEMENT AGENCIESSRMA</a:t>
            </a:r>
            <a:r>
              <a:rPr lang="zh-TW" altLang="zh-TW" sz="2400" b="1" dirty="0">
                <a:effectLst/>
                <a:latin typeface="新細明體" panose="02020500000000000000" pitchFamily="18" charset="-120"/>
                <a:ea typeface="標楷體" panose="03000509000000000000" pitchFamily="65" charset="-120"/>
                <a:cs typeface="新細明體" panose="02020500000000000000" pitchFamily="18" charset="-120"/>
              </a:rPr>
              <a:t>，</a:t>
            </a:r>
            <a:r>
              <a:rPr lang="en-US" altLang="zh-TW" sz="2400" b="1" dirty="0">
                <a:effectLst/>
                <a:latin typeface="新細明體" panose="02020500000000000000" pitchFamily="18" charset="-120"/>
                <a:ea typeface="標楷體" panose="03000509000000000000" pitchFamily="65" charset="-120"/>
                <a:cs typeface="新細明體" panose="02020500000000000000" pitchFamily="18" charset="-120"/>
              </a:rPr>
              <a:t>SRMA)</a:t>
            </a:r>
            <a:r>
              <a:rPr lang="zh-TW" altLang="zh-TW" sz="2400" b="1" dirty="0">
                <a:effectLst/>
                <a:latin typeface="新細明體" panose="02020500000000000000" pitchFamily="18" charset="-120"/>
                <a:ea typeface="標楷體" panose="03000509000000000000" pitchFamily="65" charset="-120"/>
                <a:cs typeface="新細明體" panose="02020500000000000000" pitchFamily="18" charset="-120"/>
              </a:rPr>
              <a:t>，</a:t>
            </a:r>
            <a:r>
              <a:rPr lang="en-US" altLang="zh-TW" sz="2400" b="1"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2400" b="1" dirty="0">
                <a:effectLst/>
                <a:latin typeface="新細明體" panose="02020500000000000000" pitchFamily="18" charset="-120"/>
                <a:ea typeface="標楷體" panose="03000509000000000000" pitchFamily="65" charset="-120"/>
                <a:cs typeface="新細明體" panose="02020500000000000000" pitchFamily="18" charset="-120"/>
              </a:rPr>
              <a:t>是聯邦政府負責選舉基礎設施風險管控的主管機關，並確保負責選舉官員及其私營部門之合作夥伴，擁有管理風險所需的系統性資訊。</a:t>
            </a:r>
            <a:endParaRPr lang="zh-TW" altLang="zh-TW" sz="2000" b="1"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 name="頁尾版面配置區 1"/>
          <p:cNvSpPr>
            <a:spLocks noGrp="1"/>
          </p:cNvSpPr>
          <p:nvPr>
            <p:ph type="ftr" sz="quarter" idx="11"/>
          </p:nvPr>
        </p:nvSpPr>
        <p:spPr/>
        <p:txBody>
          <a:bodyPr/>
          <a:lstStyle/>
          <a:p>
            <a:endParaRPr lang="zh-CN" altLang="en-US"/>
          </a:p>
        </p:txBody>
      </p:sp>
      <p:sp>
        <p:nvSpPr>
          <p:cNvPr id="3" name="投影片編號版面配置區 2"/>
          <p:cNvSpPr>
            <a:spLocks noGrp="1"/>
          </p:cNvSpPr>
          <p:nvPr>
            <p:ph type="sldNum" sz="quarter" idx="12"/>
          </p:nvPr>
        </p:nvSpPr>
        <p:spPr/>
        <p:txBody>
          <a:bodyPr/>
          <a:lstStyle/>
          <a:p>
            <a:fld id="{DDB12F21-99BD-4F85-A7AE-95BD87BF1130}" type="slidenum">
              <a:rPr lang="zh-CN" altLang="en-US" smtClean="0"/>
              <a:t>24</a:t>
            </a:fld>
            <a:endParaRPr lang="zh-CN" altLang="en-US"/>
          </a:p>
        </p:txBody>
      </p:sp>
    </p:spTree>
    <p:extLst>
      <p:ext uri="{BB962C8B-B14F-4D97-AF65-F5344CB8AC3E}">
        <p14:creationId xmlns:p14="http://schemas.microsoft.com/office/powerpoint/2010/main" val="190762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53" presetClass="entr" presetSubtype="16"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10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5804263" y="1219201"/>
            <a:ext cx="4359725" cy="435972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4" name="文字方塊 3">
            <a:extLst>
              <a:ext uri="{FF2B5EF4-FFF2-40B4-BE49-F238E27FC236}">
                <a16:creationId xmlns:a16="http://schemas.microsoft.com/office/drawing/2014/main" id="{E9CE9085-8CE6-8252-4462-53B5AD194A1F}"/>
              </a:ext>
            </a:extLst>
          </p:cNvPr>
          <p:cNvSpPr txBox="1"/>
          <p:nvPr/>
        </p:nvSpPr>
        <p:spPr>
          <a:xfrm>
            <a:off x="6096000" y="2674632"/>
            <a:ext cx="4359725" cy="1138773"/>
          </a:xfrm>
          <a:prstGeom prst="rect">
            <a:avLst/>
          </a:prstGeom>
          <a:noFill/>
        </p:spPr>
        <p:txBody>
          <a:bodyPr wrap="square">
            <a:spAutoFit/>
          </a:bodyPr>
          <a:lstStyle/>
          <a:p>
            <a:r>
              <a:rPr lang="zh-TW" altLang="zh-TW" sz="3600" b="1" kern="0" spc="75" dirty="0">
                <a:effectLst/>
                <a:ea typeface="標楷體" panose="03000509000000000000" pitchFamily="65" charset="-120"/>
                <a:cs typeface="新細明體" panose="02020500000000000000" pitchFamily="18" charset="-120"/>
              </a:rPr>
              <a:t>目標</a:t>
            </a:r>
            <a:r>
              <a:rPr lang="en-US" altLang="zh-TW" sz="3600" b="1" kern="0" spc="75" dirty="0">
                <a:effectLst/>
                <a:ea typeface="標楷體" panose="03000509000000000000" pitchFamily="65" charset="-120"/>
                <a:cs typeface="新細明體" panose="02020500000000000000" pitchFamily="18" charset="-120"/>
              </a:rPr>
              <a:t>3</a:t>
            </a:r>
            <a:r>
              <a:rPr lang="zh-TW" altLang="zh-TW" sz="3600" b="1" kern="0" spc="75" dirty="0">
                <a:effectLst/>
                <a:ea typeface="標楷體" panose="03000509000000000000" pitchFamily="65" charset="-120"/>
                <a:cs typeface="新細明體" panose="02020500000000000000" pitchFamily="18" charset="-120"/>
              </a:rPr>
              <a:t>：</a:t>
            </a:r>
            <a:endParaRPr lang="en-US" altLang="zh-TW" sz="3600" b="1" kern="0" spc="75" dirty="0">
              <a:effectLst/>
              <a:ea typeface="標楷體" panose="03000509000000000000" pitchFamily="65" charset="-120"/>
              <a:cs typeface="新細明體" panose="02020500000000000000" pitchFamily="18" charset="-120"/>
            </a:endParaRPr>
          </a:p>
          <a:p>
            <a:r>
              <a:rPr lang="zh-TW" altLang="zh-TW" sz="3200" b="1" kern="0" spc="75" dirty="0">
                <a:effectLst/>
                <a:ea typeface="標楷體" panose="03000509000000000000" pitchFamily="65" charset="-120"/>
                <a:cs typeface="新細明體" panose="02020500000000000000" pitchFamily="18" charset="-120"/>
              </a:rPr>
              <a:t>營運合作夥伴關係</a:t>
            </a:r>
            <a:endParaRPr lang="zh-TW" altLang="en-US" sz="5400" b="1" kern="0" spc="75" dirty="0">
              <a:ea typeface="標楷體" panose="03000509000000000000" pitchFamily="65" charset="-120"/>
            </a:endParaRPr>
          </a:p>
        </p:txBody>
      </p:sp>
      <p:sp>
        <p:nvSpPr>
          <p:cNvPr id="8" name="文字方塊 7">
            <a:extLst>
              <a:ext uri="{FF2B5EF4-FFF2-40B4-BE49-F238E27FC236}">
                <a16:creationId xmlns:a16="http://schemas.microsoft.com/office/drawing/2014/main" id="{60685169-A707-2EDD-BB20-0FC313BC6CEA}"/>
              </a:ext>
            </a:extLst>
          </p:cNvPr>
          <p:cNvSpPr txBox="1"/>
          <p:nvPr/>
        </p:nvSpPr>
        <p:spPr>
          <a:xfrm>
            <a:off x="1390650" y="2674632"/>
            <a:ext cx="3667125" cy="1015663"/>
          </a:xfrm>
          <a:prstGeom prst="rect">
            <a:avLst/>
          </a:prstGeom>
          <a:noFill/>
        </p:spPr>
        <p:txBody>
          <a:bodyPr wrap="square">
            <a:spAutoFit/>
          </a:bodyPr>
          <a:lstStyle/>
          <a:p>
            <a:r>
              <a:rPr lang="en-US" altLang="zh-TW" sz="6000" b="1" dirty="0"/>
              <a:t>PART</a:t>
            </a:r>
            <a:r>
              <a:rPr lang="zh-TW" altLang="en-US" sz="6000" b="1" dirty="0"/>
              <a:t> </a:t>
            </a:r>
            <a:r>
              <a:rPr lang="en-US" altLang="zh-TW" sz="6000" b="1" dirty="0"/>
              <a:t>03</a:t>
            </a:r>
            <a:endParaRPr lang="zh-TW" altLang="en-US" sz="6000" b="1" dirty="0"/>
          </a:p>
        </p:txBody>
      </p:sp>
      <p:sp>
        <p:nvSpPr>
          <p:cNvPr id="2" name="頁尾版面配置區 1"/>
          <p:cNvSpPr>
            <a:spLocks noGrp="1"/>
          </p:cNvSpPr>
          <p:nvPr>
            <p:ph type="ftr" sz="quarter" idx="11"/>
          </p:nvPr>
        </p:nvSpPr>
        <p:spPr/>
        <p:txBody>
          <a:bodyPr/>
          <a:lstStyle/>
          <a:p>
            <a:endParaRPr lang="zh-CN" altLang="en-US"/>
          </a:p>
        </p:txBody>
      </p:sp>
      <p:sp>
        <p:nvSpPr>
          <p:cNvPr id="3" name="投影片編號版面配置區 2"/>
          <p:cNvSpPr>
            <a:spLocks noGrp="1"/>
          </p:cNvSpPr>
          <p:nvPr>
            <p:ph type="sldNum" sz="quarter" idx="12"/>
          </p:nvPr>
        </p:nvSpPr>
        <p:spPr/>
        <p:txBody>
          <a:bodyPr/>
          <a:lstStyle/>
          <a:p>
            <a:fld id="{DDB12F21-99BD-4F85-A7AE-95BD87BF1130}" type="slidenum">
              <a:rPr lang="zh-CN" altLang="en-US" smtClean="0"/>
              <a:t>25</a:t>
            </a:fld>
            <a:endParaRPr lang="zh-CN" altLang="en-US"/>
          </a:p>
        </p:txBody>
      </p:sp>
    </p:spTree>
    <p:extLst>
      <p:ext uri="{BB962C8B-B14F-4D97-AF65-F5344CB8AC3E}">
        <p14:creationId xmlns:p14="http://schemas.microsoft.com/office/powerpoint/2010/main" val="272267282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a:extLst>
              <a:ext uri="{FF2B5EF4-FFF2-40B4-BE49-F238E27FC236}">
                <a16:creationId xmlns:a16="http://schemas.microsoft.com/office/drawing/2014/main" id="{A9436022-1246-CCA4-C853-13B98F9168F8}"/>
              </a:ext>
            </a:extLst>
          </p:cNvPr>
          <p:cNvSpPr txBox="1"/>
          <p:nvPr/>
        </p:nvSpPr>
        <p:spPr>
          <a:xfrm>
            <a:off x="308112" y="1037778"/>
            <a:ext cx="11708297" cy="523220"/>
          </a:xfrm>
          <a:prstGeom prst="rect">
            <a:avLst/>
          </a:prstGeom>
          <a:noFill/>
        </p:spPr>
        <p:txBody>
          <a:bodyPr wrap="square">
            <a:spAutoFit/>
          </a:bodyPr>
          <a:lstStyle/>
          <a:p>
            <a:r>
              <a:rPr lang="en-US" altLang="zh-TW" sz="2800" b="1" spc="75" dirty="0">
                <a:solidFill>
                  <a:srgbClr val="FF0000"/>
                </a:solidFill>
                <a:effectLst/>
                <a:latin typeface="新細明體" panose="02020500000000000000" pitchFamily="18" charset="-120"/>
                <a:ea typeface="標楷體" panose="03000509000000000000" pitchFamily="65" charset="-120"/>
                <a:cs typeface="新細明體" panose="02020500000000000000" pitchFamily="18" charset="-120"/>
              </a:rPr>
              <a:t>1.</a:t>
            </a:r>
            <a:r>
              <a:rPr lang="zh-TW" altLang="zh-TW" sz="2800" b="1" spc="75" dirty="0">
                <a:solidFill>
                  <a:srgbClr val="FF0000"/>
                </a:solidFill>
                <a:effectLst/>
                <a:latin typeface="新細明體" panose="02020500000000000000" pitchFamily="18" charset="-120"/>
                <a:ea typeface="標楷體" panose="03000509000000000000" pitchFamily="65" charset="-120"/>
                <a:cs typeface="新細明體" panose="02020500000000000000" pitchFamily="18" charset="-120"/>
              </a:rPr>
              <a:t>優化協力夥伴之共同共同參與與夥伴關係活動的合作規劃及實施</a:t>
            </a:r>
            <a:endParaRPr lang="zh-TW" altLang="zh-TW" sz="2400" dirty="0">
              <a:solidFill>
                <a:srgbClr val="FF0000"/>
              </a:solidFill>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2" name="文字方塊 21">
            <a:extLst>
              <a:ext uri="{FF2B5EF4-FFF2-40B4-BE49-F238E27FC236}">
                <a16:creationId xmlns:a16="http://schemas.microsoft.com/office/drawing/2014/main" id="{8BFC575F-9A0A-0E6E-F310-BD0E8C156838}"/>
              </a:ext>
            </a:extLst>
          </p:cNvPr>
          <p:cNvSpPr txBox="1"/>
          <p:nvPr/>
        </p:nvSpPr>
        <p:spPr>
          <a:xfrm>
            <a:off x="437320" y="2863959"/>
            <a:ext cx="11380305" cy="1323439"/>
          </a:xfrm>
          <a:prstGeom prst="rect">
            <a:avLst/>
          </a:prstGeom>
          <a:noFill/>
        </p:spPr>
        <p:txBody>
          <a:bodyPr wrap="square">
            <a:spAutoFit/>
          </a:bodyPr>
          <a:lstStyle/>
          <a:p>
            <a:r>
              <a:rPr lang="en-US" altLang="zh-TW" sz="4000" b="1" kern="0" spc="75" dirty="0">
                <a:solidFill>
                  <a:srgbClr val="FF0000"/>
                </a:solidFill>
                <a:effectLst/>
                <a:ea typeface="標楷體" panose="03000509000000000000" pitchFamily="65" charset="-120"/>
                <a:cs typeface="新細明體" panose="02020500000000000000" pitchFamily="18" charset="-120"/>
              </a:rPr>
              <a:t>2.</a:t>
            </a:r>
            <a:r>
              <a:rPr lang="zh-TW" altLang="zh-TW" sz="4000" b="1" kern="0" spc="75" dirty="0">
                <a:solidFill>
                  <a:srgbClr val="FF0000"/>
                </a:solidFill>
                <a:effectLst/>
                <a:ea typeface="標楷體" panose="03000509000000000000" pitchFamily="65" charset="-120"/>
                <a:cs typeface="新細明體" panose="02020500000000000000" pitchFamily="18" charset="-120"/>
              </a:rPr>
              <a:t>將全美各個區域辦事處充分整合納入</a:t>
            </a:r>
            <a:r>
              <a:rPr lang="en-US" altLang="zh-TW" sz="4000" b="1" kern="0" spc="75" dirty="0">
                <a:solidFill>
                  <a:srgbClr val="FF0000"/>
                </a:solidFill>
                <a:effectLst/>
                <a:ea typeface="標楷體" panose="03000509000000000000" pitchFamily="65" charset="-120"/>
                <a:cs typeface="新細明體" panose="02020500000000000000" pitchFamily="18" charset="-120"/>
              </a:rPr>
              <a:t>CISA</a:t>
            </a:r>
            <a:r>
              <a:rPr lang="zh-TW" altLang="zh-TW" sz="4000" b="1" kern="0" spc="75" dirty="0">
                <a:solidFill>
                  <a:srgbClr val="FF0000"/>
                </a:solidFill>
                <a:effectLst/>
                <a:ea typeface="標楷體" panose="03000509000000000000" pitchFamily="65" charset="-120"/>
                <a:cs typeface="新細明體" panose="02020500000000000000" pitchFamily="18" charset="-120"/>
              </a:rPr>
              <a:t>的協調辦公室之中</a:t>
            </a:r>
            <a:endParaRPr lang="zh-TW" altLang="en-US" sz="4000" dirty="0">
              <a:solidFill>
                <a:srgbClr val="FF0000"/>
              </a:solidFill>
            </a:endParaRPr>
          </a:p>
        </p:txBody>
      </p:sp>
      <p:sp>
        <p:nvSpPr>
          <p:cNvPr id="31" name="文字方塊 30">
            <a:extLst>
              <a:ext uri="{FF2B5EF4-FFF2-40B4-BE49-F238E27FC236}">
                <a16:creationId xmlns:a16="http://schemas.microsoft.com/office/drawing/2014/main" id="{A251ED03-532B-1FA7-5581-415C1D18EF32}"/>
              </a:ext>
            </a:extLst>
          </p:cNvPr>
          <p:cNvSpPr txBox="1"/>
          <p:nvPr/>
        </p:nvSpPr>
        <p:spPr>
          <a:xfrm>
            <a:off x="437319" y="4830417"/>
            <a:ext cx="10565297" cy="707886"/>
          </a:xfrm>
          <a:prstGeom prst="rect">
            <a:avLst/>
          </a:prstGeom>
          <a:noFill/>
        </p:spPr>
        <p:txBody>
          <a:bodyPr wrap="square">
            <a:spAutoFit/>
          </a:bodyPr>
          <a:lstStyle/>
          <a:p>
            <a:pPr marL="645160" indent="-645160"/>
            <a:r>
              <a:rPr lang="en-US" altLang="zh-TW" sz="4000" b="1" spc="75" dirty="0">
                <a:solidFill>
                  <a:srgbClr val="FF0000"/>
                </a:solidFill>
                <a:effectLst/>
                <a:latin typeface="新細明體" panose="02020500000000000000" pitchFamily="18" charset="-120"/>
                <a:ea typeface="標楷體" panose="03000509000000000000" pitchFamily="65" charset="-120"/>
                <a:cs typeface="新細明體" panose="02020500000000000000" pitchFamily="18" charset="-120"/>
              </a:rPr>
              <a:t>3.</a:t>
            </a:r>
            <a:r>
              <a:rPr lang="zh-TW" altLang="zh-TW" sz="4000" b="1" spc="75" dirty="0">
                <a:solidFill>
                  <a:srgbClr val="FF0000"/>
                </a:solidFill>
                <a:effectLst/>
                <a:latin typeface="新細明體" panose="02020500000000000000" pitchFamily="18" charset="-120"/>
                <a:ea typeface="標楷體" panose="03000509000000000000" pitchFamily="65" charset="-120"/>
                <a:cs typeface="新細明體" panose="02020500000000000000" pitchFamily="18" charset="-120"/>
              </a:rPr>
              <a:t>與</a:t>
            </a:r>
            <a:r>
              <a:rPr lang="en-US" altLang="zh-TW" sz="4000" b="1" spc="75" dirty="0">
                <a:solidFill>
                  <a:srgbClr val="FF0000"/>
                </a:solidFill>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4000" b="1" spc="75" dirty="0">
                <a:solidFill>
                  <a:srgbClr val="FF0000"/>
                </a:solidFill>
                <a:effectLst/>
                <a:latin typeface="新細明體" panose="02020500000000000000" pitchFamily="18" charset="-120"/>
                <a:ea typeface="標楷體" panose="03000509000000000000" pitchFamily="65" charset="-120"/>
                <a:cs typeface="新細明體" panose="02020500000000000000" pitchFamily="18" charset="-120"/>
              </a:rPr>
              <a:t>的合作夥伴提升情資分享之機制</a:t>
            </a:r>
            <a:endParaRPr lang="zh-TW" altLang="zh-TW" sz="3600" dirty="0">
              <a:solidFill>
                <a:srgbClr val="FF0000"/>
              </a:solidFill>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36" name="文字方塊 35">
            <a:extLst>
              <a:ext uri="{FF2B5EF4-FFF2-40B4-BE49-F238E27FC236}">
                <a16:creationId xmlns:a16="http://schemas.microsoft.com/office/drawing/2014/main" id="{4C319F46-8ECF-98A3-3AEF-676A91C60E46}"/>
              </a:ext>
            </a:extLst>
          </p:cNvPr>
          <p:cNvSpPr txBox="1"/>
          <p:nvPr/>
        </p:nvSpPr>
        <p:spPr>
          <a:xfrm>
            <a:off x="1396605" y="264108"/>
            <a:ext cx="6096000" cy="584775"/>
          </a:xfrm>
          <a:prstGeom prst="rect">
            <a:avLst/>
          </a:prstGeom>
          <a:noFill/>
        </p:spPr>
        <p:txBody>
          <a:bodyPr wrap="square">
            <a:spAutoFit/>
          </a:bodyPr>
          <a:lstStyle/>
          <a:p>
            <a:r>
              <a:rPr lang="zh-TW" altLang="zh-TW" sz="3200" b="1" kern="0" spc="75" dirty="0">
                <a:ea typeface="標楷體" panose="03000509000000000000" pitchFamily="65" charset="-120"/>
              </a:rPr>
              <a:t>目標</a:t>
            </a:r>
            <a:r>
              <a:rPr lang="en-US" altLang="zh-TW" sz="3200" b="1" kern="0" spc="75" dirty="0">
                <a:ea typeface="標楷體" panose="03000509000000000000" pitchFamily="65" charset="-120"/>
              </a:rPr>
              <a:t>3</a:t>
            </a:r>
            <a:r>
              <a:rPr lang="zh-TW" altLang="zh-TW" sz="3200" b="1" kern="0" spc="75" dirty="0">
                <a:ea typeface="標楷體" panose="03000509000000000000" pitchFamily="65" charset="-120"/>
              </a:rPr>
              <a:t>：營運合作夥伴關係</a:t>
            </a:r>
            <a:endParaRPr lang="zh-TW" altLang="en-US" sz="3200" b="1" kern="0" spc="75" dirty="0">
              <a:ea typeface="標楷體" panose="03000509000000000000" pitchFamily="65" charset="-120"/>
            </a:endParaRPr>
          </a:p>
        </p:txBody>
      </p:sp>
      <p:sp>
        <p:nvSpPr>
          <p:cNvPr id="3" name="文字方塊 2">
            <a:extLst>
              <a:ext uri="{FF2B5EF4-FFF2-40B4-BE49-F238E27FC236}">
                <a16:creationId xmlns:a16="http://schemas.microsoft.com/office/drawing/2014/main" id="{D082A1F5-BFA3-F9D4-74C4-44D94E3A0632}"/>
              </a:ext>
            </a:extLst>
          </p:cNvPr>
          <p:cNvSpPr txBox="1"/>
          <p:nvPr/>
        </p:nvSpPr>
        <p:spPr>
          <a:xfrm>
            <a:off x="437321" y="1751733"/>
            <a:ext cx="11072191" cy="923330"/>
          </a:xfrm>
          <a:prstGeom prst="rect">
            <a:avLst/>
          </a:prstGeom>
          <a:noFill/>
        </p:spPr>
        <p:txBody>
          <a:bodyPr wrap="square">
            <a:spAutoFit/>
          </a:bodyPr>
          <a:lstStyle/>
          <a:p>
            <a:r>
              <a:rPr lang="zh-TW" altLang="zh-TW" sz="1800" kern="0" dirty="0">
                <a:effectLst/>
                <a:ea typeface="標楷體" panose="03000509000000000000" pitchFamily="65" charset="-120"/>
                <a:cs typeface="新細明體" panose="02020500000000000000" pitchFamily="18" charset="-120"/>
              </a:rPr>
              <a:t>為了優化</a:t>
            </a:r>
            <a:r>
              <a:rPr lang="en-US" altLang="zh-TW" sz="1800" kern="0" dirty="0">
                <a:effectLst/>
                <a:ea typeface="標楷體" panose="03000509000000000000" pitchFamily="65" charset="-120"/>
                <a:cs typeface="新細明體" panose="02020500000000000000" pitchFamily="18" charset="-120"/>
              </a:rPr>
              <a:t>CISA</a:t>
            </a:r>
            <a:r>
              <a:rPr lang="zh-TW" altLang="zh-TW" sz="1800" kern="0" dirty="0">
                <a:effectLst/>
                <a:ea typeface="標楷體" panose="03000509000000000000" pitchFamily="65" charset="-120"/>
                <a:cs typeface="新細明體" panose="02020500000000000000" pitchFamily="18" charset="-120"/>
              </a:rPr>
              <a:t>之協力夥伴的共同參與和建立夥伴關係的價值，</a:t>
            </a:r>
            <a:r>
              <a:rPr lang="en-US" altLang="zh-TW" sz="1800" kern="0" dirty="0">
                <a:effectLst/>
                <a:ea typeface="標楷體" panose="03000509000000000000" pitchFamily="65" charset="-120"/>
                <a:cs typeface="新細明體" panose="02020500000000000000" pitchFamily="18" charset="-120"/>
              </a:rPr>
              <a:t>CISA</a:t>
            </a:r>
            <a:r>
              <a:rPr lang="zh-TW" altLang="zh-TW" sz="1800" kern="0" dirty="0">
                <a:effectLst/>
                <a:ea typeface="標楷體" panose="03000509000000000000" pitchFamily="65" charset="-120"/>
                <a:cs typeface="新細明體" panose="02020500000000000000" pitchFamily="18" charset="-120"/>
              </a:rPr>
              <a:t>必須在內部的機構建立，部門風險管理機構</a:t>
            </a:r>
            <a:r>
              <a:rPr lang="en-US" altLang="zh-TW" sz="1800" kern="0" dirty="0">
                <a:effectLst/>
                <a:ea typeface="標楷體" panose="03000509000000000000" pitchFamily="65" charset="-120"/>
                <a:cs typeface="新細明體" panose="02020500000000000000" pitchFamily="18" charset="-120"/>
              </a:rPr>
              <a:t>(SECTOR RISK MANAGEMENT AGENCIESSRMA</a:t>
            </a:r>
            <a:r>
              <a:rPr lang="zh-TW" altLang="zh-TW" sz="1800" kern="0" dirty="0">
                <a:effectLst/>
                <a:ea typeface="標楷體" panose="03000509000000000000" pitchFamily="65" charset="-120"/>
                <a:cs typeface="新細明體" panose="02020500000000000000" pitchFamily="18" charset="-120"/>
              </a:rPr>
              <a:t>，</a:t>
            </a:r>
            <a:r>
              <a:rPr lang="en-US" altLang="zh-TW" sz="1800" kern="0" dirty="0">
                <a:effectLst/>
                <a:ea typeface="標楷體" panose="03000509000000000000" pitchFamily="65" charset="-120"/>
                <a:cs typeface="新細明體" panose="02020500000000000000" pitchFamily="18" charset="-120"/>
              </a:rPr>
              <a:t>SRMA)</a:t>
            </a:r>
            <a:r>
              <a:rPr lang="zh-TW" altLang="zh-TW" sz="1800" kern="0" dirty="0">
                <a:effectLst/>
                <a:ea typeface="標楷體" panose="03000509000000000000" pitchFamily="65" charset="-120"/>
                <a:cs typeface="新細明體" panose="02020500000000000000" pitchFamily="18" charset="-120"/>
              </a:rPr>
              <a:t>以及更廣泛的合作夥伴之社區中，推動計劃，優先考慮和協調協力夥伴之共同參與。</a:t>
            </a:r>
            <a:endParaRPr lang="zh-TW" altLang="en-US" dirty="0"/>
          </a:p>
        </p:txBody>
      </p:sp>
      <p:sp>
        <p:nvSpPr>
          <p:cNvPr id="14" name="文字方塊 13">
            <a:extLst>
              <a:ext uri="{FF2B5EF4-FFF2-40B4-BE49-F238E27FC236}">
                <a16:creationId xmlns:a16="http://schemas.microsoft.com/office/drawing/2014/main" id="{E99AD273-DEE0-CE26-018D-4AFAAE5C6CF8}"/>
              </a:ext>
            </a:extLst>
          </p:cNvPr>
          <p:cNvSpPr txBox="1"/>
          <p:nvPr/>
        </p:nvSpPr>
        <p:spPr>
          <a:xfrm>
            <a:off x="308112" y="3961980"/>
            <a:ext cx="11509513" cy="646331"/>
          </a:xfrm>
          <a:prstGeom prst="rect">
            <a:avLst/>
          </a:prstGeom>
          <a:noFill/>
        </p:spPr>
        <p:txBody>
          <a:bodyPr wrap="square">
            <a:spAutoFit/>
          </a:bodyPr>
          <a:lstStyle/>
          <a:p>
            <a:r>
              <a:rPr lang="en-US" altLang="zh-TW" sz="1800" kern="0" dirty="0">
                <a:effectLst/>
                <a:ea typeface="標楷體" panose="03000509000000000000" pitchFamily="65" charset="-120"/>
                <a:cs typeface="新細明體" panose="02020500000000000000" pitchFamily="18" charset="-120"/>
              </a:rPr>
              <a:t>CISA</a:t>
            </a:r>
            <a:r>
              <a:rPr lang="zh-TW" altLang="zh-TW" sz="1800" kern="0" dirty="0">
                <a:effectLst/>
                <a:ea typeface="標楷體" panose="03000509000000000000" pitchFamily="65" charset="-120"/>
                <a:cs typeface="新細明體" panose="02020500000000000000" pitchFamily="18" charset="-120"/>
              </a:rPr>
              <a:t>將加強現有的國家級夥伴關係管理框架與地區之間的聯繫，直接將</a:t>
            </a:r>
            <a:r>
              <a:rPr lang="en-US" altLang="zh-TW" sz="1800" kern="0" dirty="0">
                <a:effectLst/>
                <a:ea typeface="標楷體" panose="03000509000000000000" pitchFamily="65" charset="-120"/>
                <a:cs typeface="新細明體" panose="02020500000000000000" pitchFamily="18" charset="-120"/>
              </a:rPr>
              <a:t>CISA</a:t>
            </a:r>
            <a:r>
              <a:rPr lang="zh-TW" altLang="zh-TW" sz="1800" kern="0" dirty="0">
                <a:effectLst/>
                <a:ea typeface="標楷體" panose="03000509000000000000" pitchFamily="65" charset="-120"/>
                <a:cs typeface="新細明體" panose="02020500000000000000" pitchFamily="18" charset="-120"/>
              </a:rPr>
              <a:t>各部門和政府協調委員會等要素擴展到各個地區。</a:t>
            </a:r>
            <a:endParaRPr lang="zh-TW" altLang="en-US" dirty="0"/>
          </a:p>
        </p:txBody>
      </p:sp>
      <p:sp>
        <p:nvSpPr>
          <p:cNvPr id="19" name="文字方塊 18">
            <a:extLst>
              <a:ext uri="{FF2B5EF4-FFF2-40B4-BE49-F238E27FC236}">
                <a16:creationId xmlns:a16="http://schemas.microsoft.com/office/drawing/2014/main" id="{B48BABD2-A6C3-AD31-71CE-E1B936EAF4A2}"/>
              </a:ext>
            </a:extLst>
          </p:cNvPr>
          <p:cNvSpPr txBox="1"/>
          <p:nvPr/>
        </p:nvSpPr>
        <p:spPr>
          <a:xfrm>
            <a:off x="168965" y="5536323"/>
            <a:ext cx="11847444" cy="646331"/>
          </a:xfrm>
          <a:prstGeom prst="rect">
            <a:avLst/>
          </a:prstGeom>
          <a:noFill/>
        </p:spPr>
        <p:txBody>
          <a:bodyPr wrap="square">
            <a:spAutoFit/>
          </a:bodyPr>
          <a:lstStyle/>
          <a:p>
            <a:r>
              <a:rPr lang="en-US" altLang="zh-TW" sz="1800" dirty="0">
                <a:effectLst/>
                <a:latin typeface="標楷體" panose="03000509000000000000" pitchFamily="65" charset="-120"/>
                <a:ea typeface="新細明體" panose="02020500000000000000" pitchFamily="18" charset="-120"/>
                <a:cs typeface="新細明體" panose="02020500000000000000" pitchFamily="18" charset="-120"/>
              </a:rPr>
              <a:t>CISA</a:t>
            </a:r>
            <a:r>
              <a:rPr lang="zh-TW" altLang="zh-TW" sz="1800" dirty="0">
                <a:effectLst/>
                <a:latin typeface="新細明體" panose="02020500000000000000" pitchFamily="18" charset="-120"/>
                <a:ea typeface="標楷體" panose="03000509000000000000" pitchFamily="65" charset="-120"/>
                <a:cs typeface="新細明體" panose="02020500000000000000" pitchFamily="18" charset="-120"/>
              </a:rPr>
              <a:t>採用</a:t>
            </a:r>
            <a:r>
              <a:rPr lang="zh-TW" altLang="zh-TW" sz="1800" dirty="0">
                <a:solidFill>
                  <a:srgbClr val="FF0000"/>
                </a:solidFill>
                <a:effectLst/>
                <a:latin typeface="新細明體" panose="02020500000000000000" pitchFamily="18" charset="-120"/>
                <a:ea typeface="標楷體" panose="03000509000000000000" pitchFamily="65" charset="-120"/>
                <a:cs typeface="新細明體" panose="02020500000000000000" pitchFamily="18" charset="-120"/>
              </a:rPr>
              <a:t>「增強」</a:t>
            </a:r>
            <a:r>
              <a:rPr lang="zh-TW" altLang="zh-TW" sz="1800" dirty="0">
                <a:effectLst/>
                <a:latin typeface="新細明體" panose="02020500000000000000" pitchFamily="18" charset="-120"/>
                <a:ea typeface="標楷體" panose="03000509000000000000" pitchFamily="65" charset="-120"/>
                <a:cs typeface="新細明體" panose="02020500000000000000" pitchFamily="18" charset="-120"/>
              </a:rPr>
              <a:t>模式來進行情資分享，所謂之增強乃指加快速度、提高準確性，並重視情資共享的有效性和合作，同時利用 </a:t>
            </a:r>
            <a:r>
              <a:rPr lang="en-US" altLang="zh-TW" sz="1800" dirty="0">
                <a:effectLst/>
                <a:latin typeface="新細明體" panose="02020500000000000000" pitchFamily="18" charset="-120"/>
                <a:ea typeface="標楷體" panose="03000509000000000000" pitchFamily="65" charset="-120"/>
                <a:cs typeface="新細明體" panose="02020500000000000000" pitchFamily="18" charset="-120"/>
              </a:rPr>
              <a:t>CISA </a:t>
            </a:r>
            <a:r>
              <a:rPr lang="zh-TW" altLang="zh-TW" sz="1800" dirty="0">
                <a:effectLst/>
                <a:latin typeface="新細明體" panose="02020500000000000000" pitchFamily="18" charset="-120"/>
                <a:ea typeface="標楷體" panose="03000509000000000000" pitchFamily="65" charset="-120"/>
                <a:cs typeface="新細明體" panose="02020500000000000000" pitchFamily="18" charset="-120"/>
              </a:rPr>
              <a:t>的權限，保護個人隱私、公民權利和公民自由。</a:t>
            </a:r>
            <a:endParaRPr lang="zh-TW" altLang="en-US" dirty="0"/>
          </a:p>
        </p:txBody>
      </p:sp>
      <p:sp>
        <p:nvSpPr>
          <p:cNvPr id="2" name="頁尾版面配置區 1"/>
          <p:cNvSpPr>
            <a:spLocks noGrp="1"/>
          </p:cNvSpPr>
          <p:nvPr>
            <p:ph type="ftr" sz="quarter" idx="11"/>
          </p:nvPr>
        </p:nvSpPr>
        <p:spPr/>
        <p:txBody>
          <a:bodyPr/>
          <a:lstStyle/>
          <a:p>
            <a:endParaRPr lang="zh-CN" altLang="en-US"/>
          </a:p>
        </p:txBody>
      </p:sp>
      <p:sp>
        <p:nvSpPr>
          <p:cNvPr id="4" name="投影片編號版面配置區 3"/>
          <p:cNvSpPr>
            <a:spLocks noGrp="1"/>
          </p:cNvSpPr>
          <p:nvPr>
            <p:ph type="sldNum" sz="quarter" idx="12"/>
          </p:nvPr>
        </p:nvSpPr>
        <p:spPr/>
        <p:txBody>
          <a:bodyPr/>
          <a:lstStyle/>
          <a:p>
            <a:fld id="{DDB12F21-99BD-4F85-A7AE-95BD87BF1130}" type="slidenum">
              <a:rPr lang="zh-CN" altLang="en-US" smtClean="0"/>
              <a:t>26</a:t>
            </a:fld>
            <a:endParaRPr lang="zh-CN" altLang="en-US"/>
          </a:p>
        </p:txBody>
      </p:sp>
    </p:spTree>
    <p:extLst>
      <p:ext uri="{BB962C8B-B14F-4D97-AF65-F5344CB8AC3E}">
        <p14:creationId xmlns:p14="http://schemas.microsoft.com/office/powerpoint/2010/main" val="3807237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6B9DDC74-A1C1-0A76-386D-FFE67D6A2B50}"/>
              </a:ext>
            </a:extLst>
          </p:cNvPr>
          <p:cNvSpPr txBox="1"/>
          <p:nvPr/>
        </p:nvSpPr>
        <p:spPr>
          <a:xfrm>
            <a:off x="380999" y="3777616"/>
            <a:ext cx="11138453" cy="1077218"/>
          </a:xfrm>
          <a:prstGeom prst="rect">
            <a:avLst/>
          </a:prstGeom>
          <a:noFill/>
        </p:spPr>
        <p:txBody>
          <a:bodyPr wrap="square">
            <a:spAutoFit/>
          </a:bodyPr>
          <a:lstStyle/>
          <a:p>
            <a:r>
              <a:rPr lang="en-US" altLang="zh-TW" sz="3200" b="1" kern="0" spc="75" dirty="0">
                <a:solidFill>
                  <a:srgbClr val="FF0000"/>
                </a:solidFill>
                <a:effectLst/>
                <a:ea typeface="標楷體" panose="03000509000000000000" pitchFamily="65" charset="-120"/>
                <a:cs typeface="新細明體" panose="02020500000000000000" pitchFamily="18" charset="-120"/>
              </a:rPr>
              <a:t>5.</a:t>
            </a:r>
            <a:r>
              <a:rPr lang="zh-TW" altLang="zh-TW" sz="3200" b="1" kern="0" spc="75" dirty="0">
                <a:solidFill>
                  <a:srgbClr val="FF0000"/>
                </a:solidFill>
                <a:effectLst/>
                <a:ea typeface="標楷體" panose="03000509000000000000" pitchFamily="65" charset="-120"/>
                <a:cs typeface="新細明體" panose="02020500000000000000" pitchFamily="18" charset="-120"/>
              </a:rPr>
              <a:t>增強合作夥伴的洞察能力與</a:t>
            </a:r>
            <a:r>
              <a:rPr lang="en-US" altLang="zh-TW" sz="3200" b="1" kern="0" spc="75" dirty="0">
                <a:solidFill>
                  <a:srgbClr val="FF0000"/>
                </a:solidFill>
                <a:effectLst/>
                <a:ea typeface="標楷體" panose="03000509000000000000" pitchFamily="65" charset="-120"/>
                <a:cs typeface="新細明體" panose="02020500000000000000" pitchFamily="18" charset="-120"/>
              </a:rPr>
              <a:t>CISA</a:t>
            </a:r>
            <a:r>
              <a:rPr lang="zh-TW" altLang="zh-TW" sz="3200" b="1" kern="0" spc="75" dirty="0">
                <a:solidFill>
                  <a:srgbClr val="FF0000"/>
                </a:solidFill>
                <a:effectLst/>
                <a:ea typeface="標楷體" panose="03000509000000000000" pitchFamily="65" charset="-120"/>
                <a:cs typeface="新細明體" panose="02020500000000000000" pitchFamily="18" charset="-120"/>
              </a:rPr>
              <a:t>進行合作並致力於網路產品開發及發展</a:t>
            </a:r>
            <a:endParaRPr lang="zh-TW" altLang="en-US" sz="3200" dirty="0">
              <a:solidFill>
                <a:srgbClr val="FF0000"/>
              </a:solidFill>
            </a:endParaRPr>
          </a:p>
        </p:txBody>
      </p:sp>
      <p:sp>
        <p:nvSpPr>
          <p:cNvPr id="9" name="文字方塊 8">
            <a:extLst>
              <a:ext uri="{FF2B5EF4-FFF2-40B4-BE49-F238E27FC236}">
                <a16:creationId xmlns:a16="http://schemas.microsoft.com/office/drawing/2014/main" id="{7AA80F4F-D68A-1984-4242-CA9AF6509B1A}"/>
              </a:ext>
            </a:extLst>
          </p:cNvPr>
          <p:cNvSpPr txBox="1"/>
          <p:nvPr/>
        </p:nvSpPr>
        <p:spPr>
          <a:xfrm>
            <a:off x="616226" y="1659834"/>
            <a:ext cx="10535478" cy="1200329"/>
          </a:xfrm>
          <a:prstGeom prst="rect">
            <a:avLst/>
          </a:prstGeom>
          <a:noFill/>
        </p:spPr>
        <p:txBody>
          <a:bodyPr wrap="square">
            <a:spAutoFit/>
          </a:bodyPr>
          <a:lstStyle/>
          <a:p>
            <a:pPr marL="645160" indent="-645160"/>
            <a:r>
              <a:rPr lang="en-US" altLang="zh-TW" sz="3600" b="1" spc="75" dirty="0">
                <a:effectLst/>
                <a:latin typeface="新細明體" panose="02020500000000000000" pitchFamily="18" charset="-120"/>
                <a:ea typeface="標楷體" panose="03000509000000000000" pitchFamily="65" charset="-120"/>
                <a:cs typeface="新細明體" panose="02020500000000000000" pitchFamily="18" charset="-120"/>
              </a:rPr>
              <a:t>4.</a:t>
            </a:r>
            <a:r>
              <a:rPr lang="zh-TW" altLang="zh-TW" sz="3600" b="1" spc="75" dirty="0">
                <a:effectLst/>
                <a:latin typeface="新細明體" panose="02020500000000000000" pitchFamily="18" charset="-120"/>
                <a:ea typeface="標楷體" panose="03000509000000000000" pitchFamily="65" charset="-120"/>
                <a:cs typeface="新細明體" panose="02020500000000000000" pitchFamily="18" charset="-120"/>
              </a:rPr>
              <a:t>夥伴關係能有效率地取得瀏覽</a:t>
            </a:r>
            <a:r>
              <a:rPr lang="en-US" altLang="zh-TW" sz="3600" b="1" spc="75"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3600" b="1" spc="75" dirty="0">
                <a:effectLst/>
                <a:latin typeface="新細明體" panose="02020500000000000000" pitchFamily="18" charset="-120"/>
                <a:ea typeface="標楷體" panose="03000509000000000000" pitchFamily="65" charset="-120"/>
                <a:cs typeface="新細明體" panose="02020500000000000000" pitchFamily="18" charset="-120"/>
              </a:rPr>
              <a:t>的計畫、產品及服務</a:t>
            </a:r>
            <a:endParaRPr lang="zh-TW" altLang="zh-TW" sz="32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2" name="文字方塊 11">
            <a:extLst>
              <a:ext uri="{FF2B5EF4-FFF2-40B4-BE49-F238E27FC236}">
                <a16:creationId xmlns:a16="http://schemas.microsoft.com/office/drawing/2014/main" id="{8AAA759A-19C7-CCE5-14C0-441EEAF880C8}"/>
              </a:ext>
            </a:extLst>
          </p:cNvPr>
          <p:cNvSpPr txBox="1"/>
          <p:nvPr/>
        </p:nvSpPr>
        <p:spPr>
          <a:xfrm>
            <a:off x="381000" y="696020"/>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3200" b="1" i="0" u="none" strike="noStrike" kern="0" cap="none" spc="75" normalizeH="0" baseline="0" noProof="0" dirty="0">
                <a:ln>
                  <a:noFill/>
                </a:ln>
                <a:solidFill>
                  <a:prstClr val="black"/>
                </a:solidFill>
                <a:effectLst/>
                <a:uLnTx/>
                <a:uFillTx/>
                <a:latin typeface="Calibri" panose="020F0502020204030204"/>
                <a:ea typeface="標楷體" panose="03000509000000000000" pitchFamily="65" charset="-120"/>
                <a:cs typeface="+mn-cs"/>
              </a:rPr>
              <a:t>目標</a:t>
            </a:r>
            <a:r>
              <a:rPr kumimoji="0" lang="en-US" altLang="zh-TW" sz="3200" b="1" i="0" u="none" strike="noStrike" kern="0" cap="none" spc="75" normalizeH="0" baseline="0" noProof="0" dirty="0">
                <a:ln>
                  <a:noFill/>
                </a:ln>
                <a:solidFill>
                  <a:prstClr val="black"/>
                </a:solidFill>
                <a:effectLst/>
                <a:uLnTx/>
                <a:uFillTx/>
                <a:latin typeface="Calibri" panose="020F0502020204030204"/>
                <a:ea typeface="標楷體" panose="03000509000000000000" pitchFamily="65" charset="-120"/>
                <a:cs typeface="+mn-cs"/>
              </a:rPr>
              <a:t>3</a:t>
            </a:r>
            <a:r>
              <a:rPr kumimoji="0" lang="zh-TW" altLang="zh-TW" sz="3200" b="1" i="0" u="none" strike="noStrike" kern="0" cap="none" spc="75" normalizeH="0" baseline="0" noProof="0" dirty="0">
                <a:ln>
                  <a:noFill/>
                </a:ln>
                <a:solidFill>
                  <a:prstClr val="black"/>
                </a:solidFill>
                <a:effectLst/>
                <a:uLnTx/>
                <a:uFillTx/>
                <a:latin typeface="Calibri" panose="020F0502020204030204"/>
                <a:ea typeface="標楷體" panose="03000509000000000000" pitchFamily="65" charset="-120"/>
                <a:cs typeface="+mn-cs"/>
              </a:rPr>
              <a:t>：營運合作夥伴關係</a:t>
            </a:r>
            <a:endParaRPr kumimoji="0" lang="zh-TW" altLang="en-US" sz="3200" b="1" i="0" u="none" strike="noStrike" kern="0" cap="none" spc="75" normalizeH="0" baseline="0" noProof="0" dirty="0">
              <a:ln>
                <a:noFill/>
              </a:ln>
              <a:solidFill>
                <a:prstClr val="black"/>
              </a:solidFill>
              <a:effectLst/>
              <a:uLnTx/>
              <a:uFillTx/>
              <a:latin typeface="Calibri" panose="020F0502020204030204"/>
              <a:ea typeface="標楷體" panose="03000509000000000000" pitchFamily="65" charset="-120"/>
              <a:cs typeface="+mn-cs"/>
            </a:endParaRPr>
          </a:p>
        </p:txBody>
      </p:sp>
      <p:sp>
        <p:nvSpPr>
          <p:cNvPr id="18" name="文字方塊 17">
            <a:extLst>
              <a:ext uri="{FF2B5EF4-FFF2-40B4-BE49-F238E27FC236}">
                <a16:creationId xmlns:a16="http://schemas.microsoft.com/office/drawing/2014/main" id="{62BAE5A1-B921-8741-AFBA-2257861B1013}"/>
              </a:ext>
            </a:extLst>
          </p:cNvPr>
          <p:cNvSpPr txBox="1"/>
          <p:nvPr/>
        </p:nvSpPr>
        <p:spPr>
          <a:xfrm>
            <a:off x="380999" y="2847752"/>
            <a:ext cx="11058939" cy="369332"/>
          </a:xfrm>
          <a:prstGeom prst="rect">
            <a:avLst/>
          </a:prstGeom>
          <a:noFill/>
        </p:spPr>
        <p:txBody>
          <a:bodyPr wrap="square">
            <a:spAutoFit/>
          </a:bodyPr>
          <a:lstStyle/>
          <a:p>
            <a:r>
              <a:rPr lang="zh-TW" altLang="zh-TW" sz="1800" kern="0" dirty="0">
                <a:effectLst/>
                <a:ea typeface="標楷體" panose="03000509000000000000" pitchFamily="65" charset="-120"/>
                <a:cs typeface="新細明體" panose="02020500000000000000" pitchFamily="18" charset="-120"/>
              </a:rPr>
              <a:t>在可能、合適適法的情況下，</a:t>
            </a:r>
            <a:r>
              <a:rPr lang="en-US" altLang="zh-TW" sz="1800" kern="0" dirty="0">
                <a:effectLst/>
                <a:ea typeface="標楷體" panose="03000509000000000000" pitchFamily="65" charset="-120"/>
                <a:cs typeface="新細明體" panose="02020500000000000000" pitchFamily="18" charset="-120"/>
              </a:rPr>
              <a:t>CISA</a:t>
            </a:r>
            <a:r>
              <a:rPr lang="zh-TW" altLang="zh-TW" sz="1800" kern="0" dirty="0">
                <a:effectLst/>
                <a:ea typeface="標楷體" panose="03000509000000000000" pitchFamily="65" charset="-120"/>
                <a:cs typeface="新細明體" panose="02020500000000000000" pitchFamily="18" charset="-120"/>
              </a:rPr>
              <a:t>將根據客戶的具體需求和情況，為其提供量身定製的產品資訊交付之。</a:t>
            </a:r>
            <a:endParaRPr lang="zh-TW" altLang="en-US" dirty="0"/>
          </a:p>
        </p:txBody>
      </p:sp>
      <p:sp>
        <p:nvSpPr>
          <p:cNvPr id="21" name="文字方塊 20">
            <a:extLst>
              <a:ext uri="{FF2B5EF4-FFF2-40B4-BE49-F238E27FC236}">
                <a16:creationId xmlns:a16="http://schemas.microsoft.com/office/drawing/2014/main" id="{F6B7FFCE-6D1C-DBD2-F39E-BF4BE0BA52E5}"/>
              </a:ext>
            </a:extLst>
          </p:cNvPr>
          <p:cNvSpPr txBox="1"/>
          <p:nvPr/>
        </p:nvSpPr>
        <p:spPr>
          <a:xfrm>
            <a:off x="616226" y="4689663"/>
            <a:ext cx="11022496" cy="1569660"/>
          </a:xfrm>
          <a:prstGeom prst="rect">
            <a:avLst/>
          </a:prstGeom>
          <a:noFill/>
        </p:spPr>
        <p:txBody>
          <a:bodyPr wrap="square">
            <a:spAutoFit/>
          </a:bodyPr>
          <a:lstStyle/>
          <a:p>
            <a:pPr marL="577850" indent="-577850"/>
            <a:r>
              <a:rPr lang="en-US" altLang="zh-TW" sz="3200" dirty="0">
                <a:effectLst/>
                <a:latin typeface="標楷體" panose="03000509000000000000" pitchFamily="65" charset="-120"/>
                <a:ea typeface="新細明體" panose="02020500000000000000" pitchFamily="18" charset="-120"/>
                <a:cs typeface="新細明體" panose="02020500000000000000" pitchFamily="18" charset="-120"/>
              </a:rPr>
              <a:t>CISA</a:t>
            </a:r>
            <a:r>
              <a:rPr lang="zh-TW" altLang="zh-TW" sz="3200" dirty="0">
                <a:effectLst/>
                <a:latin typeface="新細明體" panose="02020500000000000000" pitchFamily="18" charset="-120"/>
                <a:ea typeface="標楷體" panose="03000509000000000000" pitchFamily="65" charset="-120"/>
                <a:cs typeface="新細明體" panose="02020500000000000000" pitchFamily="18" charset="-120"/>
              </a:rPr>
              <a:t>將加強利害相關人的見解、資訊和數據的整合，以協</a:t>
            </a:r>
            <a:endParaRPr lang="en-US" altLang="zh-TW" sz="3200" dirty="0">
              <a:effectLst/>
              <a:latin typeface="新細明體" panose="02020500000000000000" pitchFamily="18" charset="-120"/>
              <a:ea typeface="標楷體" panose="03000509000000000000" pitchFamily="65" charset="-120"/>
              <a:cs typeface="新細明體" panose="02020500000000000000" pitchFamily="18" charset="-120"/>
            </a:endParaRPr>
          </a:p>
          <a:p>
            <a:pPr marL="577850" indent="-577850"/>
            <a:r>
              <a:rPr lang="zh-TW" altLang="zh-TW" sz="3200" dirty="0">
                <a:effectLst/>
                <a:latin typeface="新細明體" panose="02020500000000000000" pitchFamily="18" charset="-120"/>
                <a:ea typeface="標楷體" panose="03000509000000000000" pitchFamily="65" charset="-120"/>
                <a:cs typeface="新細明體" panose="02020500000000000000" pitchFamily="18" charset="-120"/>
              </a:rPr>
              <a:t>助</a:t>
            </a:r>
            <a:r>
              <a:rPr lang="en-US" altLang="zh-TW" sz="3200"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3200" dirty="0">
                <a:effectLst/>
                <a:latin typeface="新細明體" panose="02020500000000000000" pitchFamily="18" charset="-120"/>
                <a:ea typeface="標楷體" panose="03000509000000000000" pitchFamily="65" charset="-120"/>
                <a:cs typeface="新細明體" panose="02020500000000000000" pitchFamily="18" charset="-120"/>
              </a:rPr>
              <a:t>能作出正確之決策以及完整化、精進化之</a:t>
            </a:r>
            <a:r>
              <a:rPr lang="en-US" altLang="zh-TW" sz="3200"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3200" dirty="0">
                <a:effectLst/>
                <a:latin typeface="新細明體" panose="02020500000000000000" pitchFamily="18" charset="-120"/>
                <a:ea typeface="標楷體" panose="03000509000000000000" pitchFamily="65" charset="-120"/>
                <a:cs typeface="新細明體" panose="02020500000000000000" pitchFamily="18" charset="-120"/>
              </a:rPr>
              <a:t>的產</a:t>
            </a:r>
            <a:endParaRPr lang="en-US" altLang="zh-TW" sz="3200" dirty="0">
              <a:effectLst/>
              <a:latin typeface="新細明體" panose="02020500000000000000" pitchFamily="18" charset="-120"/>
              <a:ea typeface="標楷體" panose="03000509000000000000" pitchFamily="65" charset="-120"/>
              <a:cs typeface="新細明體" panose="02020500000000000000" pitchFamily="18" charset="-120"/>
            </a:endParaRPr>
          </a:p>
          <a:p>
            <a:pPr marL="577850" indent="-577850"/>
            <a:r>
              <a:rPr lang="zh-TW" altLang="zh-TW" sz="3200" dirty="0">
                <a:effectLst/>
                <a:latin typeface="新細明體" panose="02020500000000000000" pitchFamily="18" charset="-120"/>
                <a:ea typeface="標楷體" panose="03000509000000000000" pitchFamily="65" charset="-120"/>
                <a:cs typeface="新細明體" panose="02020500000000000000" pitchFamily="18" charset="-120"/>
              </a:rPr>
              <a:t>品、服務和重點領域的優先次序排定、開發、修改和定製。</a:t>
            </a:r>
            <a:endParaRPr lang="zh-TW" altLang="zh-TW" sz="28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 name="頁尾版面配置區 1"/>
          <p:cNvSpPr>
            <a:spLocks noGrp="1"/>
          </p:cNvSpPr>
          <p:nvPr>
            <p:ph type="ftr" sz="quarter" idx="11"/>
          </p:nvPr>
        </p:nvSpPr>
        <p:spPr/>
        <p:txBody>
          <a:bodyPr/>
          <a:lstStyle/>
          <a:p>
            <a:endParaRPr lang="zh-CN" altLang="en-US"/>
          </a:p>
        </p:txBody>
      </p:sp>
      <p:sp>
        <p:nvSpPr>
          <p:cNvPr id="3" name="投影片編號版面配置區 2"/>
          <p:cNvSpPr>
            <a:spLocks noGrp="1"/>
          </p:cNvSpPr>
          <p:nvPr>
            <p:ph type="sldNum" sz="quarter" idx="12"/>
          </p:nvPr>
        </p:nvSpPr>
        <p:spPr/>
        <p:txBody>
          <a:bodyPr/>
          <a:lstStyle/>
          <a:p>
            <a:fld id="{DDB12F21-99BD-4F85-A7AE-95BD87BF1130}" type="slidenum">
              <a:rPr lang="zh-CN" altLang="en-US" smtClean="0"/>
              <a:t>27</a:t>
            </a:fld>
            <a:endParaRPr lang="zh-CN" altLang="en-US"/>
          </a:p>
        </p:txBody>
      </p:sp>
    </p:spTree>
    <p:extLst>
      <p:ext uri="{BB962C8B-B14F-4D97-AF65-F5344CB8AC3E}">
        <p14:creationId xmlns:p14="http://schemas.microsoft.com/office/powerpoint/2010/main" val="2944695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5804263" y="1219201"/>
            <a:ext cx="4359725" cy="435972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4" name="文字方塊 3">
            <a:extLst>
              <a:ext uri="{FF2B5EF4-FFF2-40B4-BE49-F238E27FC236}">
                <a16:creationId xmlns:a16="http://schemas.microsoft.com/office/drawing/2014/main" id="{E9CE9085-8CE6-8252-4462-53B5AD194A1F}"/>
              </a:ext>
            </a:extLst>
          </p:cNvPr>
          <p:cNvSpPr txBox="1"/>
          <p:nvPr/>
        </p:nvSpPr>
        <p:spPr>
          <a:xfrm>
            <a:off x="6096000" y="2674632"/>
            <a:ext cx="4359725" cy="1200329"/>
          </a:xfrm>
          <a:prstGeom prst="rect">
            <a:avLst/>
          </a:prstGeom>
          <a:noFill/>
        </p:spPr>
        <p:txBody>
          <a:bodyPr wrap="square">
            <a:spAutoFit/>
          </a:bodyPr>
          <a:lstStyle/>
          <a:p>
            <a:r>
              <a:rPr lang="zh-TW" altLang="zh-TW" sz="3600" b="1" kern="0" spc="75" dirty="0">
                <a:effectLst/>
                <a:ea typeface="標楷體" panose="03000509000000000000" pitchFamily="65" charset="-120"/>
                <a:cs typeface="新細明體" panose="02020500000000000000" pitchFamily="18" charset="-120"/>
              </a:rPr>
              <a:t>目標</a:t>
            </a:r>
            <a:r>
              <a:rPr lang="en-US" altLang="zh-TW" sz="3600" b="1" kern="0" spc="75" dirty="0">
                <a:ea typeface="標楷體" panose="03000509000000000000" pitchFamily="65" charset="-120"/>
                <a:cs typeface="新細明體" panose="02020500000000000000" pitchFamily="18" charset="-120"/>
              </a:rPr>
              <a:t>4</a:t>
            </a:r>
            <a:r>
              <a:rPr lang="zh-TW" altLang="zh-TW" sz="3600" b="1" kern="0" spc="75" dirty="0">
                <a:effectLst/>
                <a:ea typeface="標楷體" panose="03000509000000000000" pitchFamily="65" charset="-120"/>
                <a:cs typeface="新細明體" panose="02020500000000000000" pitchFamily="18" charset="-120"/>
              </a:rPr>
              <a:t>：</a:t>
            </a:r>
            <a:endParaRPr lang="en-US" altLang="zh-TW" sz="3600" b="1" kern="0" spc="75" dirty="0">
              <a:effectLst/>
              <a:ea typeface="標楷體" panose="03000509000000000000" pitchFamily="65" charset="-120"/>
              <a:cs typeface="新細明體" panose="02020500000000000000" pitchFamily="18" charset="-120"/>
            </a:endParaRPr>
          </a:p>
          <a:p>
            <a:r>
              <a:rPr lang="zh-TW" altLang="en-US" sz="3600" b="1" kern="0" spc="75" dirty="0">
                <a:effectLst/>
                <a:ea typeface="標楷體" panose="03000509000000000000" pitchFamily="65" charset="-120"/>
                <a:cs typeface="新細明體" panose="02020500000000000000" pitchFamily="18" charset="-120"/>
              </a:rPr>
              <a:t>事權統一</a:t>
            </a:r>
            <a:endParaRPr lang="en-US" altLang="zh-TW" sz="3600" b="1" kern="0" spc="75" dirty="0">
              <a:effectLst/>
              <a:ea typeface="標楷體" panose="03000509000000000000" pitchFamily="65" charset="-120"/>
              <a:cs typeface="新細明體" panose="02020500000000000000" pitchFamily="18" charset="-120"/>
            </a:endParaRPr>
          </a:p>
        </p:txBody>
      </p:sp>
      <p:sp>
        <p:nvSpPr>
          <p:cNvPr id="8" name="文字方塊 7">
            <a:extLst>
              <a:ext uri="{FF2B5EF4-FFF2-40B4-BE49-F238E27FC236}">
                <a16:creationId xmlns:a16="http://schemas.microsoft.com/office/drawing/2014/main" id="{60685169-A707-2EDD-BB20-0FC313BC6CEA}"/>
              </a:ext>
            </a:extLst>
          </p:cNvPr>
          <p:cNvSpPr txBox="1"/>
          <p:nvPr/>
        </p:nvSpPr>
        <p:spPr>
          <a:xfrm>
            <a:off x="1390650" y="2674632"/>
            <a:ext cx="3667125" cy="1015663"/>
          </a:xfrm>
          <a:prstGeom prst="rect">
            <a:avLst/>
          </a:prstGeom>
          <a:noFill/>
        </p:spPr>
        <p:txBody>
          <a:bodyPr wrap="square">
            <a:spAutoFit/>
          </a:bodyPr>
          <a:lstStyle/>
          <a:p>
            <a:r>
              <a:rPr lang="en-US" altLang="zh-TW" sz="6000" b="1" dirty="0"/>
              <a:t>PART</a:t>
            </a:r>
            <a:r>
              <a:rPr lang="zh-TW" altLang="en-US" sz="6000" b="1" dirty="0"/>
              <a:t> </a:t>
            </a:r>
            <a:r>
              <a:rPr lang="en-US" altLang="zh-TW" sz="6000" b="1" dirty="0"/>
              <a:t>04</a:t>
            </a:r>
            <a:endParaRPr lang="zh-TW" altLang="en-US" sz="6000" b="1" dirty="0"/>
          </a:p>
        </p:txBody>
      </p:sp>
      <p:sp>
        <p:nvSpPr>
          <p:cNvPr id="2" name="頁尾版面配置區 1"/>
          <p:cNvSpPr>
            <a:spLocks noGrp="1"/>
          </p:cNvSpPr>
          <p:nvPr>
            <p:ph type="ftr" sz="quarter" idx="11"/>
          </p:nvPr>
        </p:nvSpPr>
        <p:spPr/>
        <p:txBody>
          <a:bodyPr/>
          <a:lstStyle/>
          <a:p>
            <a:endParaRPr lang="zh-CN" altLang="en-US"/>
          </a:p>
        </p:txBody>
      </p:sp>
      <p:sp>
        <p:nvSpPr>
          <p:cNvPr id="3" name="投影片編號版面配置區 2"/>
          <p:cNvSpPr>
            <a:spLocks noGrp="1"/>
          </p:cNvSpPr>
          <p:nvPr>
            <p:ph type="sldNum" sz="quarter" idx="12"/>
          </p:nvPr>
        </p:nvSpPr>
        <p:spPr/>
        <p:txBody>
          <a:bodyPr/>
          <a:lstStyle/>
          <a:p>
            <a:fld id="{DDB12F21-99BD-4F85-A7AE-95BD87BF1130}" type="slidenum">
              <a:rPr lang="zh-CN" altLang="en-US" smtClean="0"/>
              <a:t>28</a:t>
            </a:fld>
            <a:endParaRPr lang="zh-CN" altLang="en-US"/>
          </a:p>
        </p:txBody>
      </p:sp>
    </p:spTree>
    <p:extLst>
      <p:ext uri="{BB962C8B-B14F-4D97-AF65-F5344CB8AC3E}">
        <p14:creationId xmlns:p14="http://schemas.microsoft.com/office/powerpoint/2010/main" val="391664979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3748367" y="2011598"/>
            <a:ext cx="4713402" cy="4162860"/>
          </a:xfrm>
          <a:prstGeom prst="roundRect">
            <a:avLst>
              <a:gd name="adj" fmla="val 3206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4" name="圆角矩形 13"/>
          <p:cNvSpPr/>
          <p:nvPr/>
        </p:nvSpPr>
        <p:spPr>
          <a:xfrm>
            <a:off x="3494254" y="1787166"/>
            <a:ext cx="5221629" cy="4611724"/>
          </a:xfrm>
          <a:prstGeom prst="roundRect">
            <a:avLst>
              <a:gd name="adj" fmla="val 32066"/>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5" name="圆角矩形 14"/>
          <p:cNvSpPr/>
          <p:nvPr/>
        </p:nvSpPr>
        <p:spPr>
          <a:xfrm>
            <a:off x="1199920" y="-193467"/>
            <a:ext cx="9723209" cy="8587504"/>
          </a:xfrm>
          <a:prstGeom prst="roundRect">
            <a:avLst>
              <a:gd name="adj" fmla="val 32066"/>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7" name="文本框 16"/>
          <p:cNvSpPr txBox="1"/>
          <p:nvPr/>
        </p:nvSpPr>
        <p:spPr>
          <a:xfrm>
            <a:off x="924828" y="1545493"/>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1</a:t>
            </a:r>
            <a:endParaRPr lang="en-US" altLang="zh-CN" sz="9600" dirty="0">
              <a:ea typeface="Microsoft YaHei UI" panose="020B0503020204020204" pitchFamily="34" charset="-122"/>
            </a:endParaRPr>
          </a:p>
        </p:txBody>
      </p:sp>
      <p:sp>
        <p:nvSpPr>
          <p:cNvPr id="21" name="文本框 20"/>
          <p:cNvSpPr txBox="1"/>
          <p:nvPr/>
        </p:nvSpPr>
        <p:spPr>
          <a:xfrm>
            <a:off x="8732637" y="1534287"/>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2</a:t>
            </a:r>
            <a:endParaRPr lang="en-US" altLang="zh-CN" sz="9600" dirty="0">
              <a:ea typeface="Microsoft YaHei UI" panose="020B0503020204020204" pitchFamily="34" charset="-122"/>
            </a:endParaRPr>
          </a:p>
        </p:txBody>
      </p:sp>
      <p:cxnSp>
        <p:nvCxnSpPr>
          <p:cNvPr id="3" name="直接连接符 2"/>
          <p:cNvCxnSpPr/>
          <p:nvPr/>
        </p:nvCxnSpPr>
        <p:spPr>
          <a:xfrm>
            <a:off x="0" y="4089541"/>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99625" y="1505712"/>
            <a:ext cx="0" cy="53903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915568" y="2152033"/>
            <a:ext cx="1349829" cy="1349829"/>
            <a:chOff x="4711697" y="2699656"/>
            <a:chExt cx="1349829" cy="1349829"/>
          </a:xfrm>
        </p:grpSpPr>
        <p:sp>
          <p:nvSpPr>
            <p:cNvPr id="9" name="对角圆角矩形 8"/>
            <p:cNvSpPr/>
            <p:nvPr/>
          </p:nvSpPr>
          <p:spPr>
            <a:xfrm>
              <a:off x="4711697" y="2699656"/>
              <a:ext cx="1349829" cy="1349829"/>
            </a:xfrm>
            <a:prstGeom prst="round2Diag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5136297" y="3115069"/>
              <a:ext cx="505638" cy="505824"/>
            </a:xfrm>
            <a:prstGeom prst="rect">
              <a:avLst/>
            </a:prstGeom>
          </p:spPr>
        </p:pic>
      </p:grpSp>
      <p:grpSp>
        <p:nvGrpSpPr>
          <p:cNvPr id="31" name="组合 30"/>
          <p:cNvGrpSpPr/>
          <p:nvPr/>
        </p:nvGrpSpPr>
        <p:grpSpPr>
          <a:xfrm>
            <a:off x="2017368" y="4891960"/>
            <a:ext cx="1349829" cy="1349829"/>
            <a:chOff x="6148612" y="2699656"/>
            <a:chExt cx="1349829" cy="1349829"/>
          </a:xfrm>
        </p:grpSpPr>
        <p:sp>
          <p:nvSpPr>
            <p:cNvPr id="10" name="对角圆角矩形 9"/>
            <p:cNvSpPr/>
            <p:nvPr/>
          </p:nvSpPr>
          <p:spPr>
            <a:xfrm rot="16200000">
              <a:off x="6148612" y="2699656"/>
              <a:ext cx="1349829" cy="1349829"/>
            </a:xfrm>
            <a:prstGeom prst="round2Diag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6576613" y="3131757"/>
              <a:ext cx="492786" cy="492786"/>
            </a:xfrm>
            <a:prstGeom prst="rect">
              <a:avLst/>
            </a:prstGeom>
          </p:spPr>
        </p:pic>
      </p:grpSp>
      <p:grpSp>
        <p:nvGrpSpPr>
          <p:cNvPr id="32" name="组合 31"/>
          <p:cNvGrpSpPr/>
          <p:nvPr/>
        </p:nvGrpSpPr>
        <p:grpSpPr>
          <a:xfrm>
            <a:off x="9848392" y="4677221"/>
            <a:ext cx="1349829" cy="1349829"/>
            <a:chOff x="6148611" y="4136571"/>
            <a:chExt cx="1349829" cy="1349829"/>
          </a:xfrm>
        </p:grpSpPr>
        <p:sp>
          <p:nvSpPr>
            <p:cNvPr id="11" name="对角圆角矩形 10"/>
            <p:cNvSpPr/>
            <p:nvPr/>
          </p:nvSpPr>
          <p:spPr>
            <a:xfrm>
              <a:off x="6148611" y="4136571"/>
              <a:ext cx="1349829" cy="1349829"/>
            </a:xfrm>
            <a:prstGeom prst="round2Diag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6576613" y="4554225"/>
              <a:ext cx="505120" cy="505825"/>
            </a:xfrm>
            <a:prstGeom prst="rect">
              <a:avLst/>
            </a:prstGeom>
          </p:spPr>
        </p:pic>
      </p:grpSp>
      <p:grpSp>
        <p:nvGrpSpPr>
          <p:cNvPr id="8" name="组合 7"/>
          <p:cNvGrpSpPr/>
          <p:nvPr/>
        </p:nvGrpSpPr>
        <p:grpSpPr>
          <a:xfrm>
            <a:off x="9802157" y="2093544"/>
            <a:ext cx="1349829" cy="1349829"/>
            <a:chOff x="4711696" y="4136571"/>
            <a:chExt cx="1349829" cy="1349829"/>
          </a:xfrm>
        </p:grpSpPr>
        <p:sp>
          <p:nvSpPr>
            <p:cNvPr id="12" name="对角圆角矩形 11"/>
            <p:cNvSpPr/>
            <p:nvPr/>
          </p:nvSpPr>
          <p:spPr>
            <a:xfrm rot="16200000">
              <a:off x="4711696" y="4136571"/>
              <a:ext cx="1349829" cy="1349829"/>
            </a:xfrm>
            <a:prstGeom prst="round2Diag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5144641" y="4554225"/>
              <a:ext cx="511620" cy="505824"/>
            </a:xfrm>
            <a:prstGeom prst="rect">
              <a:avLst/>
            </a:prstGeom>
          </p:spPr>
        </p:pic>
      </p:grpSp>
      <p:sp>
        <p:nvSpPr>
          <p:cNvPr id="7" name="文字方塊 6">
            <a:extLst>
              <a:ext uri="{FF2B5EF4-FFF2-40B4-BE49-F238E27FC236}">
                <a16:creationId xmlns:a16="http://schemas.microsoft.com/office/drawing/2014/main" id="{FE43307F-2F63-EF3F-932E-4BDEF0EECA6E}"/>
              </a:ext>
            </a:extLst>
          </p:cNvPr>
          <p:cNvSpPr txBox="1"/>
          <p:nvPr/>
        </p:nvSpPr>
        <p:spPr>
          <a:xfrm>
            <a:off x="485775" y="763304"/>
            <a:ext cx="7276302" cy="707886"/>
          </a:xfrm>
          <a:prstGeom prst="rect">
            <a:avLst/>
          </a:prstGeom>
          <a:noFill/>
        </p:spPr>
        <p:txBody>
          <a:bodyPr wrap="square">
            <a:spAutoFit/>
          </a:bodyPr>
          <a:lstStyle/>
          <a:p>
            <a:r>
              <a:rPr lang="zh-TW" altLang="zh-TW" sz="4000" b="1" kern="0" spc="75" dirty="0">
                <a:effectLst/>
                <a:ea typeface="標楷體" panose="03000509000000000000" pitchFamily="65" charset="-120"/>
                <a:cs typeface="新細明體" panose="02020500000000000000" pitchFamily="18" charset="-120"/>
              </a:rPr>
              <a:t>目標</a:t>
            </a:r>
            <a:r>
              <a:rPr lang="en-US" altLang="zh-TW" sz="4000" b="1" kern="0" spc="75" dirty="0">
                <a:ea typeface="標楷體" panose="03000509000000000000" pitchFamily="65" charset="-120"/>
                <a:cs typeface="新細明體" panose="02020500000000000000" pitchFamily="18" charset="-120"/>
              </a:rPr>
              <a:t>4</a:t>
            </a:r>
            <a:r>
              <a:rPr lang="zh-TW" altLang="zh-TW" sz="4000" b="1" kern="0" spc="75" dirty="0">
                <a:effectLst/>
                <a:ea typeface="標楷體" panose="03000509000000000000" pitchFamily="65" charset="-120"/>
                <a:cs typeface="新細明體" panose="02020500000000000000" pitchFamily="18" charset="-120"/>
              </a:rPr>
              <a:t>：</a:t>
            </a:r>
            <a:r>
              <a:rPr lang="zh-TW" altLang="en-US" sz="4000" b="1" kern="0" spc="75" dirty="0">
                <a:effectLst/>
                <a:ea typeface="標楷體" panose="03000509000000000000" pitchFamily="65" charset="-120"/>
                <a:cs typeface="新細明體" panose="02020500000000000000" pitchFamily="18" charset="-120"/>
              </a:rPr>
              <a:t>事權統一</a:t>
            </a:r>
            <a:endParaRPr lang="en-US" altLang="zh-TW" sz="4000" b="1" kern="0" spc="75" dirty="0">
              <a:effectLst/>
              <a:ea typeface="標楷體" panose="03000509000000000000" pitchFamily="65" charset="-120"/>
              <a:cs typeface="新細明體" panose="02020500000000000000" pitchFamily="18" charset="-120"/>
            </a:endParaRPr>
          </a:p>
        </p:txBody>
      </p:sp>
      <p:sp>
        <p:nvSpPr>
          <p:cNvPr id="38" name="文字方塊 37">
            <a:extLst>
              <a:ext uri="{FF2B5EF4-FFF2-40B4-BE49-F238E27FC236}">
                <a16:creationId xmlns:a16="http://schemas.microsoft.com/office/drawing/2014/main" id="{66663BFF-7DB8-FC91-D130-4E402E13CE8F}"/>
              </a:ext>
            </a:extLst>
          </p:cNvPr>
          <p:cNvSpPr txBox="1"/>
          <p:nvPr/>
        </p:nvSpPr>
        <p:spPr>
          <a:xfrm>
            <a:off x="3620374" y="2427961"/>
            <a:ext cx="2614211" cy="923330"/>
          </a:xfrm>
          <a:prstGeom prst="rect">
            <a:avLst/>
          </a:prstGeom>
          <a:noFill/>
        </p:spPr>
        <p:txBody>
          <a:bodyPr wrap="square">
            <a:spAutoFit/>
          </a:bodyPr>
          <a:lstStyle/>
          <a:p>
            <a:r>
              <a:rPr lang="zh-TW" altLang="zh-TW" sz="1800" b="1" kern="0" spc="75" dirty="0">
                <a:effectLst/>
                <a:ea typeface="標楷體" panose="03000509000000000000" pitchFamily="65" charset="-120"/>
                <a:cs typeface="新細明體" panose="02020500000000000000" pitchFamily="18" charset="-120"/>
              </a:rPr>
              <a:t>強化和整合</a:t>
            </a:r>
            <a:r>
              <a:rPr lang="en-US" altLang="zh-TW" sz="1800" b="1" kern="0" spc="75" dirty="0">
                <a:effectLst/>
                <a:ea typeface="標楷體" panose="03000509000000000000" pitchFamily="65" charset="-120"/>
                <a:cs typeface="新細明體" panose="02020500000000000000" pitchFamily="18" charset="-120"/>
              </a:rPr>
              <a:t>CISA</a:t>
            </a:r>
            <a:r>
              <a:rPr lang="zh-TW" altLang="zh-TW" sz="1800" b="1" kern="0" spc="75" dirty="0">
                <a:effectLst/>
                <a:ea typeface="標楷體" panose="03000509000000000000" pitchFamily="65" charset="-120"/>
                <a:cs typeface="新細明體" panose="02020500000000000000" pitchFamily="18" charset="-120"/>
              </a:rPr>
              <a:t>治理、管理和設定執法施政優先之順序</a:t>
            </a:r>
            <a:endParaRPr lang="zh-TW" altLang="en-US" dirty="0"/>
          </a:p>
        </p:txBody>
      </p:sp>
      <p:sp>
        <p:nvSpPr>
          <p:cNvPr id="40" name="文字方塊 39">
            <a:extLst>
              <a:ext uri="{FF2B5EF4-FFF2-40B4-BE49-F238E27FC236}">
                <a16:creationId xmlns:a16="http://schemas.microsoft.com/office/drawing/2014/main" id="{DBC21077-D5E5-EBB5-E32D-685C672B4E11}"/>
              </a:ext>
            </a:extLst>
          </p:cNvPr>
          <p:cNvSpPr txBox="1"/>
          <p:nvPr/>
        </p:nvSpPr>
        <p:spPr>
          <a:xfrm>
            <a:off x="6394049" y="2651261"/>
            <a:ext cx="1550193" cy="1200329"/>
          </a:xfrm>
          <a:prstGeom prst="rect">
            <a:avLst/>
          </a:prstGeom>
          <a:noFill/>
        </p:spPr>
        <p:txBody>
          <a:bodyPr wrap="square">
            <a:spAutoFit/>
          </a:bodyPr>
          <a:lstStyle/>
          <a:p>
            <a:r>
              <a:rPr lang="zh-TW" altLang="zh-TW" sz="1800" b="1" kern="0" spc="75" dirty="0">
                <a:effectLst/>
                <a:ea typeface="標楷體" panose="03000509000000000000" pitchFamily="65" charset="-120"/>
                <a:cs typeface="新細明體" panose="02020500000000000000" pitchFamily="18" charset="-120"/>
              </a:rPr>
              <a:t>優化</a:t>
            </a:r>
            <a:r>
              <a:rPr lang="en-US" altLang="zh-TW" sz="1800" b="1" kern="0" spc="75" dirty="0">
                <a:effectLst/>
                <a:ea typeface="標楷體" panose="03000509000000000000" pitchFamily="65" charset="-120"/>
                <a:cs typeface="新細明體" panose="02020500000000000000" pitchFamily="18" charset="-120"/>
              </a:rPr>
              <a:t>CISA</a:t>
            </a:r>
            <a:r>
              <a:rPr lang="zh-TW" altLang="zh-TW" sz="1800" b="1" kern="0" spc="75" dirty="0">
                <a:effectLst/>
                <a:ea typeface="標楷體" panose="03000509000000000000" pitchFamily="65" charset="-120"/>
                <a:cs typeface="新細明體" panose="02020500000000000000" pitchFamily="18" charset="-120"/>
              </a:rPr>
              <a:t>工作能量並與全國相關部門互相支援</a:t>
            </a:r>
            <a:endParaRPr lang="zh-TW" altLang="en-US" dirty="0"/>
          </a:p>
        </p:txBody>
      </p:sp>
      <p:sp>
        <p:nvSpPr>
          <p:cNvPr id="42" name="文字方塊 41">
            <a:extLst>
              <a:ext uri="{FF2B5EF4-FFF2-40B4-BE49-F238E27FC236}">
                <a16:creationId xmlns:a16="http://schemas.microsoft.com/office/drawing/2014/main" id="{C3DA84B9-4DEA-2960-0DC9-694F564EEB07}"/>
              </a:ext>
            </a:extLst>
          </p:cNvPr>
          <p:cNvSpPr txBox="1"/>
          <p:nvPr/>
        </p:nvSpPr>
        <p:spPr>
          <a:xfrm>
            <a:off x="4154710" y="4545258"/>
            <a:ext cx="1851597" cy="923330"/>
          </a:xfrm>
          <a:prstGeom prst="rect">
            <a:avLst/>
          </a:prstGeom>
          <a:noFill/>
        </p:spPr>
        <p:txBody>
          <a:bodyPr wrap="square">
            <a:spAutoFit/>
          </a:bodyPr>
          <a:lstStyle/>
          <a:p>
            <a:r>
              <a:rPr lang="zh-TW" altLang="zh-TW" sz="1800" b="1" kern="0" spc="75" dirty="0">
                <a:effectLst/>
                <a:ea typeface="標楷體" panose="03000509000000000000" pitchFamily="65" charset="-120"/>
                <a:cs typeface="新細明體" panose="02020500000000000000" pitchFamily="18" charset="-120"/>
              </a:rPr>
              <a:t>培育和增強</a:t>
            </a:r>
            <a:r>
              <a:rPr lang="en-US" altLang="zh-TW" sz="1800" b="1" kern="0" spc="75" dirty="0">
                <a:effectLst/>
                <a:ea typeface="標楷體" panose="03000509000000000000" pitchFamily="65" charset="-120"/>
                <a:cs typeface="新細明體" panose="02020500000000000000" pitchFamily="18" charset="-120"/>
              </a:rPr>
              <a:t>CISA</a:t>
            </a:r>
            <a:r>
              <a:rPr lang="zh-TW" altLang="zh-TW" sz="1800" b="1" kern="0" spc="75" dirty="0">
                <a:effectLst/>
                <a:ea typeface="標楷體" panose="03000509000000000000" pitchFamily="65" charset="-120"/>
                <a:cs typeface="新細明體" panose="02020500000000000000" pitchFamily="18" charset="-120"/>
              </a:rPr>
              <a:t>高效能的工作力與執法能力</a:t>
            </a:r>
            <a:endParaRPr lang="zh-TW" altLang="en-US" dirty="0"/>
          </a:p>
        </p:txBody>
      </p:sp>
      <p:sp>
        <p:nvSpPr>
          <p:cNvPr id="44" name="文字方塊 43">
            <a:extLst>
              <a:ext uri="{FF2B5EF4-FFF2-40B4-BE49-F238E27FC236}">
                <a16:creationId xmlns:a16="http://schemas.microsoft.com/office/drawing/2014/main" id="{B8588600-B2A7-C737-A93F-B2EEC8F76940}"/>
              </a:ext>
            </a:extLst>
          </p:cNvPr>
          <p:cNvSpPr txBox="1"/>
          <p:nvPr/>
        </p:nvSpPr>
        <p:spPr>
          <a:xfrm>
            <a:off x="6328483" y="4675851"/>
            <a:ext cx="1851597" cy="646331"/>
          </a:xfrm>
          <a:prstGeom prst="rect">
            <a:avLst/>
          </a:prstGeom>
          <a:noFill/>
        </p:spPr>
        <p:txBody>
          <a:bodyPr wrap="square">
            <a:spAutoFit/>
          </a:bodyPr>
          <a:lstStyle/>
          <a:p>
            <a:r>
              <a:rPr lang="zh-TW" altLang="zh-TW" sz="1800" b="1" kern="0" spc="75" dirty="0">
                <a:effectLst/>
                <a:ea typeface="標楷體" panose="03000509000000000000" pitchFamily="65" charset="-120"/>
                <a:cs typeface="新細明體" panose="02020500000000000000" pitchFamily="18" charset="-120"/>
              </a:rPr>
              <a:t>提升</a:t>
            </a:r>
            <a:r>
              <a:rPr lang="en-US" altLang="zh-TW" sz="1800" b="1" kern="0" spc="75" dirty="0">
                <a:effectLst/>
                <a:ea typeface="標楷體" panose="03000509000000000000" pitchFamily="65" charset="-120"/>
                <a:cs typeface="新細明體" panose="02020500000000000000" pitchFamily="18" charset="-120"/>
              </a:rPr>
              <a:t>CISA</a:t>
            </a:r>
            <a:r>
              <a:rPr lang="zh-TW" altLang="zh-TW" sz="1800" b="1" kern="0" spc="75" dirty="0">
                <a:effectLst/>
                <a:ea typeface="標楷體" panose="03000509000000000000" pitchFamily="65" charset="-120"/>
                <a:cs typeface="新細明體" panose="02020500000000000000" pitchFamily="18" charset="-120"/>
              </a:rPr>
              <a:t>優秀的組織文化</a:t>
            </a:r>
            <a:endParaRPr lang="zh-TW" altLang="en-US" dirty="0"/>
          </a:p>
        </p:txBody>
      </p:sp>
      <p:sp>
        <p:nvSpPr>
          <p:cNvPr id="45" name="文本框 20">
            <a:extLst>
              <a:ext uri="{FF2B5EF4-FFF2-40B4-BE49-F238E27FC236}">
                <a16:creationId xmlns:a16="http://schemas.microsoft.com/office/drawing/2014/main" id="{57BDA90B-3803-4283-0C9D-B9BBBCCF1374}"/>
              </a:ext>
            </a:extLst>
          </p:cNvPr>
          <p:cNvSpPr txBox="1"/>
          <p:nvPr/>
        </p:nvSpPr>
        <p:spPr>
          <a:xfrm>
            <a:off x="798708" y="4142867"/>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3</a:t>
            </a:r>
            <a:endParaRPr lang="en-US" altLang="zh-CN" sz="9600" dirty="0">
              <a:ea typeface="Microsoft YaHei UI" panose="020B0503020204020204" pitchFamily="34" charset="-122"/>
            </a:endParaRPr>
          </a:p>
        </p:txBody>
      </p:sp>
      <p:sp>
        <p:nvSpPr>
          <p:cNvPr id="46" name="文本框 20">
            <a:extLst>
              <a:ext uri="{FF2B5EF4-FFF2-40B4-BE49-F238E27FC236}">
                <a16:creationId xmlns:a16="http://schemas.microsoft.com/office/drawing/2014/main" id="{DB382A37-BCB8-9016-CAD4-E00587463BDD}"/>
              </a:ext>
            </a:extLst>
          </p:cNvPr>
          <p:cNvSpPr txBox="1"/>
          <p:nvPr/>
        </p:nvSpPr>
        <p:spPr>
          <a:xfrm>
            <a:off x="8780168" y="4282506"/>
            <a:ext cx="1201906" cy="2079352"/>
          </a:xfrm>
          <a:prstGeom prst="rect">
            <a:avLst/>
          </a:prstGeom>
          <a:noFill/>
        </p:spPr>
        <p:txBody>
          <a:bodyPr wrap="square" rtlCol="0">
            <a:spAutoFit/>
          </a:bodyPr>
          <a:lstStyle/>
          <a:p>
            <a:pPr>
              <a:lnSpc>
                <a:spcPct val="150000"/>
              </a:lnSpc>
            </a:pPr>
            <a:r>
              <a:rPr lang="en-US" altLang="zh-TW" sz="9600" dirty="0">
                <a:ea typeface="Adobe 明體 Std L" panose="02020300000000000000" pitchFamily="18" charset="-128"/>
              </a:rPr>
              <a:t>4</a:t>
            </a:r>
            <a:endParaRPr lang="en-US" altLang="zh-CN" sz="9600" dirty="0">
              <a:ea typeface="Microsoft YaHei UI" panose="020B0503020204020204" pitchFamily="34" charset="-122"/>
            </a:endParaRPr>
          </a:p>
        </p:txBody>
      </p:sp>
      <p:sp>
        <p:nvSpPr>
          <p:cNvPr id="2" name="頁尾版面配置區 1"/>
          <p:cNvSpPr>
            <a:spLocks noGrp="1"/>
          </p:cNvSpPr>
          <p:nvPr>
            <p:ph type="ftr" sz="quarter" idx="11"/>
          </p:nvPr>
        </p:nvSpPr>
        <p:spPr/>
        <p:txBody>
          <a:bodyPr/>
          <a:lstStyle/>
          <a:p>
            <a:endParaRPr lang="zh-CN" altLang="en-US"/>
          </a:p>
        </p:txBody>
      </p:sp>
      <p:sp>
        <p:nvSpPr>
          <p:cNvPr id="4" name="投影片編號版面配置區 3"/>
          <p:cNvSpPr>
            <a:spLocks noGrp="1"/>
          </p:cNvSpPr>
          <p:nvPr>
            <p:ph type="sldNum" sz="quarter" idx="12"/>
          </p:nvPr>
        </p:nvSpPr>
        <p:spPr/>
        <p:txBody>
          <a:bodyPr/>
          <a:lstStyle/>
          <a:p>
            <a:fld id="{DDB12F21-99BD-4F85-A7AE-95BD87BF1130}" type="slidenum">
              <a:rPr lang="zh-CN" altLang="en-US" smtClean="0"/>
              <a:t>29</a:t>
            </a:fld>
            <a:endParaRPr lang="zh-CN" altLang="en-US"/>
          </a:p>
        </p:txBody>
      </p:sp>
    </p:spTree>
    <p:extLst>
      <p:ext uri="{BB962C8B-B14F-4D97-AF65-F5344CB8AC3E}">
        <p14:creationId xmlns:p14="http://schemas.microsoft.com/office/powerpoint/2010/main" val="124715644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ppt_w</p:attrName>
                                        </p:attrNameLst>
                                      </p:cBhvr>
                                      <p:tavLst>
                                        <p:tav tm="0">
                                          <p:val>
                                            <p:fltVal val="0"/>
                                          </p:val>
                                        </p:tav>
                                        <p:tav tm="100000">
                                          <p:val>
                                            <p:strVal val="#ppt_w"/>
                                          </p:val>
                                        </p:tav>
                                      </p:tavLst>
                                    </p:anim>
                                    <p:anim calcmode="lin" valueType="num">
                                      <p:cBhvr>
                                        <p:cTn id="8" dur="750" fill="hold"/>
                                        <p:tgtEl>
                                          <p:spTgt spid="30"/>
                                        </p:tgtEl>
                                        <p:attrNameLst>
                                          <p:attrName>ppt_h</p:attrName>
                                        </p:attrNameLst>
                                      </p:cBhvr>
                                      <p:tavLst>
                                        <p:tav tm="0">
                                          <p:val>
                                            <p:fltVal val="0"/>
                                          </p:val>
                                        </p:tav>
                                        <p:tav tm="100000">
                                          <p:val>
                                            <p:strVal val="#ppt_h"/>
                                          </p:val>
                                        </p:tav>
                                      </p:tavLst>
                                    </p:anim>
                                    <p:animEffect transition="in" filter="fade">
                                      <p:cBhvr>
                                        <p:cTn id="9" dur="750"/>
                                        <p:tgtEl>
                                          <p:spTgt spid="30"/>
                                        </p:tgtEl>
                                      </p:cBhvr>
                                    </p:animEffect>
                                  </p:childTnLst>
                                </p:cTn>
                              </p:par>
                              <p:par>
                                <p:cTn id="10" presetID="53" presetClass="entr" presetSubtype="16" fill="hold" nodeType="withEffect">
                                  <p:stCondLst>
                                    <p:cond delay="500"/>
                                  </p:stCondLst>
                                  <p:childTnLst>
                                    <p:set>
                                      <p:cBhvr>
                                        <p:cTn id="11" dur="1" fill="hold">
                                          <p:stCondLst>
                                            <p:cond delay="0"/>
                                          </p:stCondLst>
                                        </p:cTn>
                                        <p:tgtEl>
                                          <p:spTgt spid="31"/>
                                        </p:tgtEl>
                                        <p:attrNameLst>
                                          <p:attrName>style.visibility</p:attrName>
                                        </p:attrNameLst>
                                      </p:cBhvr>
                                      <p:to>
                                        <p:strVal val="visible"/>
                                      </p:to>
                                    </p:set>
                                    <p:anim calcmode="lin" valueType="num">
                                      <p:cBhvr>
                                        <p:cTn id="12" dur="750" fill="hold"/>
                                        <p:tgtEl>
                                          <p:spTgt spid="31"/>
                                        </p:tgtEl>
                                        <p:attrNameLst>
                                          <p:attrName>ppt_w</p:attrName>
                                        </p:attrNameLst>
                                      </p:cBhvr>
                                      <p:tavLst>
                                        <p:tav tm="0">
                                          <p:val>
                                            <p:fltVal val="0"/>
                                          </p:val>
                                        </p:tav>
                                        <p:tav tm="100000">
                                          <p:val>
                                            <p:strVal val="#ppt_w"/>
                                          </p:val>
                                        </p:tav>
                                      </p:tavLst>
                                    </p:anim>
                                    <p:anim calcmode="lin" valueType="num">
                                      <p:cBhvr>
                                        <p:cTn id="13" dur="750" fill="hold"/>
                                        <p:tgtEl>
                                          <p:spTgt spid="31"/>
                                        </p:tgtEl>
                                        <p:attrNameLst>
                                          <p:attrName>ppt_h</p:attrName>
                                        </p:attrNameLst>
                                      </p:cBhvr>
                                      <p:tavLst>
                                        <p:tav tm="0">
                                          <p:val>
                                            <p:fltVal val="0"/>
                                          </p:val>
                                        </p:tav>
                                        <p:tav tm="100000">
                                          <p:val>
                                            <p:strVal val="#ppt_h"/>
                                          </p:val>
                                        </p:tav>
                                      </p:tavLst>
                                    </p:anim>
                                    <p:animEffect transition="in" filter="fade">
                                      <p:cBhvr>
                                        <p:cTn id="14" dur="750"/>
                                        <p:tgtEl>
                                          <p:spTgt spid="31"/>
                                        </p:tgtEl>
                                      </p:cBhvr>
                                    </p:animEffect>
                                  </p:childTnLst>
                                </p:cTn>
                              </p:par>
                              <p:par>
                                <p:cTn id="15" presetID="53" presetClass="entr" presetSubtype="16" fill="hold" nodeType="withEffect">
                                  <p:stCondLst>
                                    <p:cond delay="7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750" fill="hold"/>
                                        <p:tgtEl>
                                          <p:spTgt spid="32"/>
                                        </p:tgtEl>
                                        <p:attrNameLst>
                                          <p:attrName>ppt_w</p:attrName>
                                        </p:attrNameLst>
                                      </p:cBhvr>
                                      <p:tavLst>
                                        <p:tav tm="0">
                                          <p:val>
                                            <p:fltVal val="0"/>
                                          </p:val>
                                        </p:tav>
                                        <p:tav tm="100000">
                                          <p:val>
                                            <p:strVal val="#ppt_w"/>
                                          </p:val>
                                        </p:tav>
                                      </p:tavLst>
                                    </p:anim>
                                    <p:anim calcmode="lin" valueType="num">
                                      <p:cBhvr>
                                        <p:cTn id="18" dur="750" fill="hold"/>
                                        <p:tgtEl>
                                          <p:spTgt spid="32"/>
                                        </p:tgtEl>
                                        <p:attrNameLst>
                                          <p:attrName>ppt_h</p:attrName>
                                        </p:attrNameLst>
                                      </p:cBhvr>
                                      <p:tavLst>
                                        <p:tav tm="0">
                                          <p:val>
                                            <p:fltVal val="0"/>
                                          </p:val>
                                        </p:tav>
                                        <p:tav tm="100000">
                                          <p:val>
                                            <p:strVal val="#ppt_h"/>
                                          </p:val>
                                        </p:tav>
                                      </p:tavLst>
                                    </p:anim>
                                    <p:animEffect transition="in" filter="fade">
                                      <p:cBhvr>
                                        <p:cTn id="19" dur="750"/>
                                        <p:tgtEl>
                                          <p:spTgt spid="32"/>
                                        </p:tgtEl>
                                      </p:cBhvr>
                                    </p:animEffect>
                                  </p:childTnLst>
                                </p:cTn>
                              </p:par>
                              <p:par>
                                <p:cTn id="20" presetID="53" presetClass="entr" presetSubtype="16" fill="hold" nodeType="withEffect">
                                  <p:stCondLst>
                                    <p:cond delay="100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par>
                                <p:cTn id="25" presetID="16" presetClass="entr" presetSubtype="42" fill="hold"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barn(outHorizontal)">
                                      <p:cBhvr>
                                        <p:cTn id="27" dur="750"/>
                                        <p:tgtEl>
                                          <p:spTgt spid="5"/>
                                        </p:tgtEl>
                                      </p:cBhvr>
                                    </p:animEffect>
                                  </p:childTnLst>
                                </p:cTn>
                              </p:par>
                              <p:par>
                                <p:cTn id="28" presetID="16" presetClass="entr" presetSubtype="37" fill="hold" nodeType="withEffect">
                                  <p:stCondLst>
                                    <p:cond delay="1000"/>
                                  </p:stCondLst>
                                  <p:childTnLst>
                                    <p:set>
                                      <p:cBhvr>
                                        <p:cTn id="29" dur="1" fill="hold">
                                          <p:stCondLst>
                                            <p:cond delay="0"/>
                                          </p:stCondLst>
                                        </p:cTn>
                                        <p:tgtEl>
                                          <p:spTgt spid="3"/>
                                        </p:tgtEl>
                                        <p:attrNameLst>
                                          <p:attrName>style.visibility</p:attrName>
                                        </p:attrNameLst>
                                      </p:cBhvr>
                                      <p:to>
                                        <p:strVal val="visible"/>
                                      </p:to>
                                    </p:set>
                                    <p:animEffect transition="in" filter="barn(outVertical)">
                                      <p:cBhvr>
                                        <p:cTn id="30" dur="1250"/>
                                        <p:tgtEl>
                                          <p:spTgt spid="3"/>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750"/>
                                        <p:tgtEl>
                                          <p:spTgt spid="13"/>
                                        </p:tgtEl>
                                      </p:cBhvr>
                                    </p:animEffect>
                                  </p:childTnLst>
                                </p:cTn>
                              </p:par>
                              <p:par>
                                <p:cTn id="34" presetID="6" presetClass="emph" presetSubtype="0" accel="80000" decel="20000" fill="hold" grpId="1" nodeType="withEffect">
                                  <p:stCondLst>
                                    <p:cond delay="1000"/>
                                  </p:stCondLst>
                                  <p:childTnLst>
                                    <p:animScale>
                                      <p:cBhvr>
                                        <p:cTn id="35" dur="1250" fill="hold"/>
                                        <p:tgtEl>
                                          <p:spTgt spid="13"/>
                                        </p:tgtEl>
                                      </p:cBhvr>
                                      <p:by x="150000" y="150000"/>
                                    </p:animScale>
                                  </p:childTnLst>
                                </p:cTn>
                              </p:par>
                              <p:par>
                                <p:cTn id="36" presetID="6" presetClass="emph" presetSubtype="0" accel="80000" decel="20000" fill="hold" grpId="2" nodeType="withEffect">
                                  <p:stCondLst>
                                    <p:cond delay="2250"/>
                                  </p:stCondLst>
                                  <p:childTnLst>
                                    <p:animScale>
                                      <p:cBhvr>
                                        <p:cTn id="37" dur="1250" fill="hold"/>
                                        <p:tgtEl>
                                          <p:spTgt spid="13"/>
                                        </p:tgtEl>
                                      </p:cBhvr>
                                      <p:by x="66000" y="66000"/>
                                    </p:animScale>
                                  </p:childTnLst>
                                </p:cTn>
                              </p:par>
                              <p:par>
                                <p:cTn id="38" presetID="10" presetClass="entr" presetSubtype="0" fill="hold" grpId="0" nodeType="withEffect">
                                  <p:stCondLst>
                                    <p:cond delay="12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childTnLst>
                                </p:cTn>
                              </p:par>
                              <p:par>
                                <p:cTn id="41" presetID="6" presetClass="emph" presetSubtype="0" accel="80000" decel="20000" fill="hold" grpId="1" nodeType="withEffect">
                                  <p:stCondLst>
                                    <p:cond delay="1500"/>
                                  </p:stCondLst>
                                  <p:childTnLst>
                                    <p:animScale>
                                      <p:cBhvr>
                                        <p:cTn id="42" dur="1250" fill="hold"/>
                                        <p:tgtEl>
                                          <p:spTgt spid="14"/>
                                        </p:tgtEl>
                                      </p:cBhvr>
                                      <p:by x="150000" y="150000"/>
                                    </p:animScale>
                                  </p:childTnLst>
                                </p:cTn>
                              </p:par>
                              <p:par>
                                <p:cTn id="43" presetID="6" presetClass="emph" presetSubtype="0" accel="80000" decel="20000" fill="hold" grpId="2" nodeType="withEffect">
                                  <p:stCondLst>
                                    <p:cond delay="2750"/>
                                  </p:stCondLst>
                                  <p:childTnLst>
                                    <p:animScale>
                                      <p:cBhvr>
                                        <p:cTn id="44" dur="1250" fill="hold"/>
                                        <p:tgtEl>
                                          <p:spTgt spid="14"/>
                                        </p:tgtEl>
                                      </p:cBhvr>
                                      <p:by x="66000" y="66000"/>
                                    </p:animScale>
                                  </p:childTnLst>
                                </p:cTn>
                              </p:par>
                              <p:par>
                                <p:cTn id="45" presetID="10" presetClass="entr" presetSubtype="0" fill="hold" grpId="0" nodeType="withEffect">
                                  <p:stCondLst>
                                    <p:cond delay="15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750"/>
                                        <p:tgtEl>
                                          <p:spTgt spid="15"/>
                                        </p:tgtEl>
                                      </p:cBhvr>
                                    </p:animEffect>
                                  </p:childTnLst>
                                </p:cTn>
                              </p:par>
                              <p:par>
                                <p:cTn id="48" presetID="6" presetClass="emph" presetSubtype="0" accel="80000" decel="20000" fill="hold" grpId="1" nodeType="withEffect">
                                  <p:stCondLst>
                                    <p:cond delay="1750"/>
                                  </p:stCondLst>
                                  <p:childTnLst>
                                    <p:animScale>
                                      <p:cBhvr>
                                        <p:cTn id="49" dur="1250" fill="hold"/>
                                        <p:tgtEl>
                                          <p:spTgt spid="15"/>
                                        </p:tgtEl>
                                      </p:cBhvr>
                                      <p:by x="150000" y="150000"/>
                                    </p:animScale>
                                  </p:childTnLst>
                                </p:cTn>
                              </p:par>
                              <p:par>
                                <p:cTn id="50" presetID="6" presetClass="emph" presetSubtype="0" accel="80000" decel="20000" fill="hold" grpId="2" nodeType="withEffect">
                                  <p:stCondLst>
                                    <p:cond delay="3000"/>
                                  </p:stCondLst>
                                  <p:childTnLst>
                                    <p:animScale>
                                      <p:cBhvr>
                                        <p:cTn id="51" dur="1250" fill="hold"/>
                                        <p:tgtEl>
                                          <p:spTgt spid="15"/>
                                        </p:tgtEl>
                                      </p:cBhvr>
                                      <p:by x="66000" y="66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14" grpId="2" animBg="1"/>
      <p:bldP spid="15" grpId="0" animBg="1"/>
      <p:bldP spid="15" grpId="1" animBg="1"/>
      <p:bldP spid="15"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5804263" y="1219201"/>
            <a:ext cx="4359725" cy="435972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4" name="文字方塊 3">
            <a:extLst>
              <a:ext uri="{FF2B5EF4-FFF2-40B4-BE49-F238E27FC236}">
                <a16:creationId xmlns:a16="http://schemas.microsoft.com/office/drawing/2014/main" id="{E9CE9085-8CE6-8252-4462-53B5AD194A1F}"/>
              </a:ext>
            </a:extLst>
          </p:cNvPr>
          <p:cNvSpPr txBox="1"/>
          <p:nvPr/>
        </p:nvSpPr>
        <p:spPr>
          <a:xfrm>
            <a:off x="5367130" y="3043964"/>
            <a:ext cx="5088595" cy="646331"/>
          </a:xfrm>
          <a:prstGeom prst="rect">
            <a:avLst/>
          </a:prstGeom>
          <a:noFill/>
        </p:spPr>
        <p:txBody>
          <a:bodyPr wrap="square">
            <a:spAutoFit/>
          </a:bodyPr>
          <a:lstStyle/>
          <a:p>
            <a:r>
              <a:rPr lang="zh-TW" altLang="en-US" sz="3600" b="1" kern="0" spc="75" dirty="0">
                <a:ea typeface="標楷體" panose="03000509000000000000" pitchFamily="65" charset="-120"/>
                <a:cs typeface="新細明體" panose="02020500000000000000" pitchFamily="18" charset="-120"/>
              </a:rPr>
              <a:t>主題</a:t>
            </a:r>
            <a:r>
              <a:rPr lang="en-US" altLang="zh-TW" sz="3600" b="1" kern="0" spc="75" dirty="0">
                <a:effectLst/>
                <a:ea typeface="標楷體" panose="03000509000000000000" pitchFamily="65" charset="-120"/>
                <a:cs typeface="新細明體" panose="02020500000000000000" pitchFamily="18" charset="-120"/>
              </a:rPr>
              <a:t>1</a:t>
            </a:r>
            <a:r>
              <a:rPr lang="zh-TW" altLang="zh-TW" sz="3600" b="1" kern="0" spc="75" dirty="0">
                <a:effectLst/>
                <a:ea typeface="標楷體" panose="03000509000000000000" pitchFamily="65" charset="-120"/>
                <a:cs typeface="新細明體" panose="02020500000000000000" pitchFamily="18" charset="-120"/>
              </a:rPr>
              <a:t>：</a:t>
            </a:r>
            <a:r>
              <a:rPr lang="zh-TW" altLang="en-US" sz="3600" b="1" kern="0" spc="75" dirty="0">
                <a:effectLst/>
                <a:ea typeface="標楷體" panose="03000509000000000000" pitchFamily="65" charset="-120"/>
                <a:cs typeface="新細明體" panose="02020500000000000000" pitchFamily="18" charset="-120"/>
              </a:rPr>
              <a:t>關鍵角色</a:t>
            </a:r>
            <a:endParaRPr lang="zh-TW" altLang="en-US" sz="3600" dirty="0"/>
          </a:p>
        </p:txBody>
      </p:sp>
      <p:sp>
        <p:nvSpPr>
          <p:cNvPr id="8" name="文字方塊 7">
            <a:extLst>
              <a:ext uri="{FF2B5EF4-FFF2-40B4-BE49-F238E27FC236}">
                <a16:creationId xmlns:a16="http://schemas.microsoft.com/office/drawing/2014/main" id="{60685169-A707-2EDD-BB20-0FC313BC6CEA}"/>
              </a:ext>
            </a:extLst>
          </p:cNvPr>
          <p:cNvSpPr txBox="1"/>
          <p:nvPr/>
        </p:nvSpPr>
        <p:spPr>
          <a:xfrm>
            <a:off x="1390650" y="2674632"/>
            <a:ext cx="3667125" cy="1015663"/>
          </a:xfrm>
          <a:prstGeom prst="rect">
            <a:avLst/>
          </a:prstGeom>
          <a:noFill/>
        </p:spPr>
        <p:txBody>
          <a:bodyPr wrap="square">
            <a:spAutoFit/>
          </a:bodyPr>
          <a:lstStyle/>
          <a:p>
            <a:r>
              <a:rPr lang="en-US" altLang="zh-TW" sz="6000" b="1" dirty="0"/>
              <a:t>PART</a:t>
            </a:r>
            <a:r>
              <a:rPr lang="zh-TW" altLang="en-US" sz="6000" b="1" dirty="0"/>
              <a:t> </a:t>
            </a:r>
            <a:r>
              <a:rPr lang="en-US" altLang="zh-TW" sz="6000" b="1" dirty="0"/>
              <a:t>01</a:t>
            </a:r>
            <a:endParaRPr lang="zh-TW" altLang="en-US" sz="6000" b="1" dirty="0"/>
          </a:p>
        </p:txBody>
      </p:sp>
      <p:sp>
        <p:nvSpPr>
          <p:cNvPr id="2" name="頁尾版面配置區 1"/>
          <p:cNvSpPr>
            <a:spLocks noGrp="1"/>
          </p:cNvSpPr>
          <p:nvPr>
            <p:ph type="ftr" sz="quarter" idx="11"/>
          </p:nvPr>
        </p:nvSpPr>
        <p:spPr/>
        <p:txBody>
          <a:bodyPr/>
          <a:lstStyle/>
          <a:p>
            <a:endParaRPr lang="zh-CN" altLang="en-US"/>
          </a:p>
        </p:txBody>
      </p:sp>
      <p:sp>
        <p:nvSpPr>
          <p:cNvPr id="3" name="投影片編號版面配置區 2"/>
          <p:cNvSpPr>
            <a:spLocks noGrp="1"/>
          </p:cNvSpPr>
          <p:nvPr>
            <p:ph type="sldNum" sz="quarter" idx="12"/>
          </p:nvPr>
        </p:nvSpPr>
        <p:spPr/>
        <p:txBody>
          <a:bodyPr/>
          <a:lstStyle/>
          <a:p>
            <a:fld id="{DDB12F21-99BD-4F85-A7AE-95BD87BF1130}" type="slidenum">
              <a:rPr lang="zh-CN" altLang="en-US" smtClean="0"/>
              <a:t>3</a:t>
            </a:fld>
            <a:endParaRPr lang="zh-CN" altLang="en-US"/>
          </a:p>
        </p:txBody>
      </p:sp>
    </p:spTree>
    <p:extLst>
      <p:ext uri="{BB962C8B-B14F-4D97-AF65-F5344CB8AC3E}">
        <p14:creationId xmlns:p14="http://schemas.microsoft.com/office/powerpoint/2010/main" val="412069560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5AB9C898-5A2C-C3DC-706B-D4DC14324791}"/>
              </a:ext>
            </a:extLst>
          </p:cNvPr>
          <p:cNvSpPr txBox="1"/>
          <p:nvPr/>
        </p:nvSpPr>
        <p:spPr>
          <a:xfrm>
            <a:off x="228600" y="1343025"/>
            <a:ext cx="11728174" cy="5632311"/>
          </a:xfrm>
          <a:prstGeom prst="rect">
            <a:avLst/>
          </a:prstGeom>
          <a:noFill/>
        </p:spPr>
        <p:txBody>
          <a:bodyPr wrap="square" rtlCol="0">
            <a:spAutoFit/>
          </a:bodyPr>
          <a:lstStyle/>
          <a:p>
            <a:r>
              <a:rPr lang="en-US" altLang="zh-TW" sz="3200" dirty="0">
                <a:solidFill>
                  <a:srgbClr val="FF0000"/>
                </a:solidFill>
              </a:rPr>
              <a:t>1</a:t>
            </a:r>
            <a:r>
              <a:rPr lang="en-US" altLang="zh-TW" sz="3600" b="1" dirty="0">
                <a:solidFill>
                  <a:srgbClr val="FF0000"/>
                </a:solidFill>
              </a:rPr>
              <a:t>.</a:t>
            </a:r>
            <a:r>
              <a:rPr lang="zh-TW" altLang="zh-TW" sz="3600" b="1" kern="0" spc="75" dirty="0">
                <a:solidFill>
                  <a:srgbClr val="FF0000"/>
                </a:solidFill>
                <a:effectLst/>
                <a:ea typeface="標楷體" panose="03000509000000000000" pitchFamily="65" charset="-120"/>
                <a:cs typeface="新細明體" panose="02020500000000000000" pitchFamily="18" charset="-120"/>
              </a:rPr>
              <a:t>強化和整合</a:t>
            </a:r>
            <a:r>
              <a:rPr lang="en-US" altLang="zh-TW" sz="3600" b="1" kern="0" spc="75" dirty="0">
                <a:solidFill>
                  <a:srgbClr val="FF0000"/>
                </a:solidFill>
                <a:effectLst/>
                <a:ea typeface="標楷體" panose="03000509000000000000" pitchFamily="65" charset="-120"/>
                <a:cs typeface="新細明體" panose="02020500000000000000" pitchFamily="18" charset="-120"/>
              </a:rPr>
              <a:t>CISA</a:t>
            </a:r>
            <a:r>
              <a:rPr lang="zh-TW" altLang="zh-TW" sz="3600" b="1" kern="0" spc="75" dirty="0">
                <a:solidFill>
                  <a:srgbClr val="FF0000"/>
                </a:solidFill>
                <a:effectLst/>
                <a:ea typeface="標楷體" panose="03000509000000000000" pitchFamily="65" charset="-120"/>
                <a:cs typeface="新細明體" panose="02020500000000000000" pitchFamily="18" charset="-120"/>
              </a:rPr>
              <a:t>治理、管理和設定執法施政優先之順序</a:t>
            </a:r>
            <a:endParaRPr lang="en-US" altLang="zh-TW" sz="3600" b="1" kern="0" spc="75" dirty="0">
              <a:solidFill>
                <a:srgbClr val="FF0000"/>
              </a:solidFill>
              <a:effectLst/>
              <a:ea typeface="標楷體" panose="03000509000000000000" pitchFamily="65" charset="-120"/>
              <a:cs typeface="新細明體" panose="02020500000000000000" pitchFamily="18" charset="-120"/>
            </a:endParaRPr>
          </a:p>
          <a:p>
            <a:endParaRPr lang="en-US" altLang="zh-TW" sz="2000" b="1" kern="0" spc="75" dirty="0">
              <a:ea typeface="標楷體" panose="03000509000000000000" pitchFamily="65" charset="-120"/>
            </a:endParaRPr>
          </a:p>
          <a:p>
            <a:r>
              <a:rPr lang="en-US" altLang="zh-TW" sz="2000" b="1" kern="0" dirty="0">
                <a:effectLst/>
                <a:latin typeface="標楷體" panose="03000509000000000000" pitchFamily="65" charset="-120"/>
                <a:cs typeface="新細明體" panose="02020500000000000000" pitchFamily="18" charset="-120"/>
              </a:rPr>
              <a:t>CISA</a:t>
            </a:r>
            <a:r>
              <a:rPr lang="zh-TW" altLang="zh-TW" sz="2000" b="1" kern="0" dirty="0">
                <a:effectLst/>
                <a:ea typeface="標楷體" panose="03000509000000000000" pitchFamily="65" charset="-120"/>
                <a:cs typeface="新細明體" panose="02020500000000000000" pitchFamily="18" charset="-120"/>
              </a:rPr>
              <a:t>將通過各級實施跨任務授權辦公室會議和交流計劃，並建立治理和管理結構，提供必要的數據和</a:t>
            </a:r>
            <a:r>
              <a:rPr lang="en-US" altLang="zh-TW" sz="2000" b="1" kern="0" dirty="0">
                <a:effectLst/>
                <a:ea typeface="標楷體" panose="03000509000000000000" pitchFamily="65" charset="-120"/>
                <a:cs typeface="新細明體" panose="02020500000000000000" pitchFamily="18" charset="-120"/>
              </a:rPr>
              <a:t>SOP</a:t>
            </a:r>
            <a:r>
              <a:rPr lang="zh-TW" altLang="zh-TW" sz="2000" b="1" kern="0" dirty="0">
                <a:effectLst/>
                <a:ea typeface="標楷體" panose="03000509000000000000" pitchFamily="65" charset="-120"/>
                <a:cs typeface="新細明體" panose="02020500000000000000" pitchFamily="18" charset="-120"/>
              </a:rPr>
              <a:t>流程，以制定優先決策來實現此一目標。</a:t>
            </a:r>
            <a:endParaRPr lang="zh-TW" altLang="en-US" sz="2000" b="1" dirty="0"/>
          </a:p>
          <a:p>
            <a:r>
              <a:rPr lang="en-US" altLang="zh-TW" sz="4000" b="1" dirty="0">
                <a:solidFill>
                  <a:srgbClr val="FF0000"/>
                </a:solidFill>
              </a:rPr>
              <a:t>2.</a:t>
            </a:r>
            <a:r>
              <a:rPr lang="zh-TW" altLang="zh-TW" sz="4000" b="1" kern="0" spc="75" dirty="0">
                <a:solidFill>
                  <a:srgbClr val="FF0000"/>
                </a:solidFill>
                <a:effectLst/>
                <a:ea typeface="標楷體" panose="03000509000000000000" pitchFamily="65" charset="-120"/>
                <a:cs typeface="新細明體" panose="02020500000000000000" pitchFamily="18" charset="-120"/>
              </a:rPr>
              <a:t>優化</a:t>
            </a:r>
            <a:r>
              <a:rPr lang="en-US" altLang="zh-TW" sz="4000" b="1" kern="0" spc="75" dirty="0">
                <a:solidFill>
                  <a:srgbClr val="FF0000"/>
                </a:solidFill>
                <a:effectLst/>
                <a:ea typeface="標楷體" panose="03000509000000000000" pitchFamily="65" charset="-120"/>
                <a:cs typeface="新細明體" panose="02020500000000000000" pitchFamily="18" charset="-120"/>
              </a:rPr>
              <a:t>CISA</a:t>
            </a:r>
            <a:r>
              <a:rPr lang="zh-TW" altLang="zh-TW" sz="4000" b="1" kern="0" spc="75" dirty="0">
                <a:solidFill>
                  <a:srgbClr val="FF0000"/>
                </a:solidFill>
                <a:effectLst/>
                <a:ea typeface="標楷體" panose="03000509000000000000" pitchFamily="65" charset="-120"/>
                <a:cs typeface="新細明體" panose="02020500000000000000" pitchFamily="18" charset="-120"/>
              </a:rPr>
              <a:t>工作能量並與全國相關部門互相支援</a:t>
            </a:r>
            <a:endParaRPr lang="en-US" altLang="zh-TW" sz="2000" b="1" kern="0" spc="75" dirty="0">
              <a:ea typeface="標楷體" panose="03000509000000000000" pitchFamily="65" charset="-120"/>
              <a:cs typeface="新細明體" panose="02020500000000000000" pitchFamily="18" charset="-120"/>
            </a:endParaRPr>
          </a:p>
          <a:p>
            <a:r>
              <a:rPr lang="zh-TW" altLang="en-US" sz="2000" b="1" kern="0" dirty="0">
                <a:effectLst/>
                <a:ea typeface="標楷體" panose="03000509000000000000" pitchFamily="65" charset="-120"/>
                <a:cs typeface="新細明體" panose="02020500000000000000" pitchFamily="18" charset="-120"/>
              </a:rPr>
              <a:t>美</a:t>
            </a:r>
            <a:r>
              <a:rPr lang="zh-TW" altLang="zh-TW" sz="2000" b="1" kern="0" dirty="0">
                <a:effectLst/>
                <a:ea typeface="標楷體" panose="03000509000000000000" pitchFamily="65" charset="-120"/>
                <a:cs typeface="新細明體" panose="02020500000000000000" pitchFamily="18" charset="-120"/>
              </a:rPr>
              <a:t>國政府需要</a:t>
            </a:r>
            <a:r>
              <a:rPr lang="en-US" altLang="zh-TW" sz="2000" b="1" kern="0" dirty="0">
                <a:effectLst/>
                <a:ea typeface="標楷體" panose="03000509000000000000" pitchFamily="65" charset="-120"/>
                <a:cs typeface="新細明體" panose="02020500000000000000" pitchFamily="18" charset="-120"/>
              </a:rPr>
              <a:t>CISA</a:t>
            </a:r>
            <a:r>
              <a:rPr lang="zh-TW" altLang="zh-TW" sz="2000" b="1" kern="0" dirty="0">
                <a:effectLst/>
                <a:ea typeface="標楷體" panose="03000509000000000000" pitchFamily="65" charset="-120"/>
                <a:cs typeface="新細明體" panose="02020500000000000000" pitchFamily="18" charset="-120"/>
              </a:rPr>
              <a:t>的卓越執法表現。</a:t>
            </a:r>
            <a:r>
              <a:rPr lang="en-US" altLang="zh-TW" sz="2000" b="1" kern="0" dirty="0">
                <a:effectLst/>
                <a:ea typeface="標楷體" panose="03000509000000000000" pitchFamily="65" charset="-120"/>
                <a:cs typeface="新細明體" panose="02020500000000000000" pitchFamily="18" charset="-120"/>
              </a:rPr>
              <a:t>CISA</a:t>
            </a:r>
            <a:r>
              <a:rPr lang="zh-TW" altLang="zh-TW" sz="2000" b="1" kern="0" dirty="0">
                <a:effectLst/>
                <a:ea typeface="標楷體" panose="03000509000000000000" pitchFamily="65" charset="-120"/>
                <a:cs typeface="新細明體" panose="02020500000000000000" pitchFamily="18" charset="-120"/>
              </a:rPr>
              <a:t>必須促進員工榮譽感，</a:t>
            </a:r>
            <a:r>
              <a:rPr lang="en-US" altLang="zh-TW" sz="2000" b="1" kern="0" dirty="0">
                <a:effectLst/>
                <a:ea typeface="標楷體" panose="03000509000000000000" pitchFamily="65" charset="-120"/>
                <a:cs typeface="新細明體" panose="02020500000000000000" pitchFamily="18" charset="-120"/>
              </a:rPr>
              <a:t>CISA</a:t>
            </a:r>
            <a:r>
              <a:rPr lang="zh-TW" altLang="zh-TW" sz="2000" b="1" kern="0" dirty="0">
                <a:effectLst/>
                <a:ea typeface="標楷體" panose="03000509000000000000" pitchFamily="65" charset="-120"/>
                <a:cs typeface="新細明體" panose="02020500000000000000" pitchFamily="18" charset="-120"/>
              </a:rPr>
              <a:t>必須確保員工對於</a:t>
            </a:r>
            <a:r>
              <a:rPr lang="en-US" altLang="zh-TW" sz="2000" b="1" kern="0" dirty="0">
                <a:effectLst/>
                <a:ea typeface="標楷體" panose="03000509000000000000" pitchFamily="65" charset="-120"/>
                <a:cs typeface="新細明體" panose="02020500000000000000" pitchFamily="18" charset="-120"/>
              </a:rPr>
              <a:t>CISA</a:t>
            </a:r>
            <a:r>
              <a:rPr lang="zh-TW" altLang="zh-TW" sz="2000" b="1" kern="0" dirty="0">
                <a:effectLst/>
                <a:ea typeface="標楷體" panose="03000509000000000000" pitchFamily="65" charset="-120"/>
                <a:cs typeface="新細明體" panose="02020500000000000000" pitchFamily="18" charset="-120"/>
              </a:rPr>
              <a:t>的向心力。</a:t>
            </a:r>
            <a:endParaRPr lang="en-US" altLang="zh-TW" sz="2000" b="1" kern="0" spc="75" dirty="0">
              <a:effectLst/>
              <a:ea typeface="標楷體" panose="03000509000000000000" pitchFamily="65" charset="-120"/>
              <a:cs typeface="新細明體" panose="02020500000000000000" pitchFamily="18" charset="-120"/>
            </a:endParaRPr>
          </a:p>
          <a:p>
            <a:r>
              <a:rPr lang="en-US" altLang="zh-TW" sz="3600" b="1" kern="0" spc="75" dirty="0">
                <a:solidFill>
                  <a:srgbClr val="FF0000"/>
                </a:solidFill>
                <a:effectLst/>
                <a:ea typeface="標楷體" panose="03000509000000000000" pitchFamily="65" charset="-120"/>
                <a:cs typeface="新細明體" panose="02020500000000000000" pitchFamily="18" charset="-120"/>
              </a:rPr>
              <a:t>3.</a:t>
            </a:r>
            <a:r>
              <a:rPr lang="zh-TW" altLang="zh-TW" sz="3600" b="1" kern="0" spc="75" dirty="0">
                <a:solidFill>
                  <a:srgbClr val="FF0000"/>
                </a:solidFill>
                <a:effectLst/>
                <a:ea typeface="標楷體" panose="03000509000000000000" pitchFamily="65" charset="-120"/>
                <a:cs typeface="新細明體" panose="02020500000000000000" pitchFamily="18" charset="-120"/>
              </a:rPr>
              <a:t>培育和增強</a:t>
            </a:r>
            <a:r>
              <a:rPr lang="en-US" altLang="zh-TW" sz="3600" b="1" kern="0" spc="75" dirty="0">
                <a:solidFill>
                  <a:srgbClr val="FF0000"/>
                </a:solidFill>
                <a:effectLst/>
                <a:ea typeface="標楷體" panose="03000509000000000000" pitchFamily="65" charset="-120"/>
                <a:cs typeface="新細明體" panose="02020500000000000000" pitchFamily="18" charset="-120"/>
              </a:rPr>
              <a:t>CISA</a:t>
            </a:r>
            <a:r>
              <a:rPr lang="zh-TW" altLang="zh-TW" sz="3600" b="1" kern="0" spc="75" dirty="0">
                <a:solidFill>
                  <a:srgbClr val="FF0000"/>
                </a:solidFill>
                <a:effectLst/>
                <a:ea typeface="標楷體" panose="03000509000000000000" pitchFamily="65" charset="-120"/>
                <a:cs typeface="新細明體" panose="02020500000000000000" pitchFamily="18" charset="-120"/>
              </a:rPr>
              <a:t>高效能的工作力與執法能力</a:t>
            </a:r>
            <a:endParaRPr lang="en-US" altLang="zh-TW" sz="3600" b="1" kern="0" spc="75" dirty="0">
              <a:solidFill>
                <a:srgbClr val="FF0000"/>
              </a:solidFill>
              <a:effectLst/>
              <a:ea typeface="標楷體" panose="03000509000000000000" pitchFamily="65" charset="-120"/>
              <a:cs typeface="新細明體" panose="02020500000000000000" pitchFamily="18" charset="-120"/>
            </a:endParaRPr>
          </a:p>
          <a:p>
            <a:r>
              <a:rPr lang="en-US" altLang="zh-TW" sz="2000" b="1" dirty="0">
                <a:effectLst/>
                <a:latin typeface="標楷體" panose="03000509000000000000" pitchFamily="65" charset="-120"/>
                <a:ea typeface="新細明體" panose="02020500000000000000" pitchFamily="18" charset="-120"/>
                <a:cs typeface="新細明體" panose="02020500000000000000" pitchFamily="18" charset="-120"/>
              </a:rPr>
              <a:t>CISA</a:t>
            </a:r>
            <a:r>
              <a:rPr lang="zh-TW" altLang="zh-TW" sz="2000" b="1" dirty="0">
                <a:effectLst/>
                <a:latin typeface="新細明體" panose="02020500000000000000" pitchFamily="18" charset="-120"/>
                <a:ea typeface="標楷體" panose="03000509000000000000" pitchFamily="65" charset="-120"/>
                <a:cs typeface="新細明體" panose="02020500000000000000" pitchFamily="18" charset="-120"/>
              </a:rPr>
              <a:t>將通過創造更強大的職業規劃及開發更多的跨部門工作機會，來為</a:t>
            </a:r>
            <a:r>
              <a:rPr lang="en-US" altLang="zh-TW" sz="2000" b="1"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2000" b="1" dirty="0">
                <a:effectLst/>
                <a:latin typeface="新細明體" panose="02020500000000000000" pitchFamily="18" charset="-120"/>
                <a:ea typeface="標楷體" panose="03000509000000000000" pitchFamily="65" charset="-120"/>
                <a:cs typeface="新細明體" panose="02020500000000000000" pitchFamily="18" charset="-120"/>
              </a:rPr>
              <a:t>的員工創造公平升遷的機會，以促進職業之生涯規劃與發展，俾利</a:t>
            </a:r>
            <a:r>
              <a:rPr lang="en-US" altLang="zh-TW" sz="2000" b="1"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2000" b="1" dirty="0">
                <a:effectLst/>
                <a:latin typeface="新細明體" panose="02020500000000000000" pitchFamily="18" charset="-120"/>
                <a:ea typeface="標楷體" panose="03000509000000000000" pitchFamily="65" charset="-120"/>
                <a:cs typeface="新細明體" panose="02020500000000000000" pitchFamily="18" charset="-120"/>
              </a:rPr>
              <a:t>員工之工作升遷獲得保障，亦大大提升</a:t>
            </a:r>
            <a:r>
              <a:rPr lang="en-US" altLang="zh-TW" sz="2000" b="1"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2000" b="1" dirty="0">
                <a:effectLst/>
                <a:latin typeface="新細明體" panose="02020500000000000000" pitchFamily="18" charset="-120"/>
                <a:ea typeface="標楷體" panose="03000509000000000000" pitchFamily="65" charset="-120"/>
                <a:cs typeface="新細明體" panose="02020500000000000000" pitchFamily="18" charset="-120"/>
              </a:rPr>
              <a:t>之工作能量。</a:t>
            </a:r>
            <a:endParaRPr lang="zh-TW" altLang="zh-TW" sz="2000" b="1" dirty="0">
              <a:effectLst/>
              <a:latin typeface="新細明體" panose="02020500000000000000" pitchFamily="18" charset="-120"/>
              <a:ea typeface="新細明體" panose="02020500000000000000" pitchFamily="18" charset="-120"/>
              <a:cs typeface="新細明體" panose="02020500000000000000" pitchFamily="18" charset="-120"/>
            </a:endParaRPr>
          </a:p>
          <a:p>
            <a:r>
              <a:rPr lang="en-US" altLang="zh-TW" sz="3200" b="1" kern="0" spc="75" dirty="0">
                <a:solidFill>
                  <a:srgbClr val="FF0000"/>
                </a:solidFill>
                <a:ea typeface="標楷體" panose="03000509000000000000" pitchFamily="65" charset="-120"/>
              </a:rPr>
              <a:t>4.</a:t>
            </a:r>
            <a:r>
              <a:rPr lang="zh-TW" altLang="zh-TW" sz="3200" b="1" kern="0" spc="75" dirty="0">
                <a:solidFill>
                  <a:srgbClr val="FF0000"/>
                </a:solidFill>
                <a:effectLst/>
                <a:ea typeface="標楷體" panose="03000509000000000000" pitchFamily="65" charset="-120"/>
                <a:cs typeface="新細明體" panose="02020500000000000000" pitchFamily="18" charset="-120"/>
              </a:rPr>
              <a:t>提升</a:t>
            </a:r>
            <a:r>
              <a:rPr lang="en-US" altLang="zh-TW" sz="3200" b="1" kern="0" spc="75" dirty="0">
                <a:solidFill>
                  <a:srgbClr val="FF0000"/>
                </a:solidFill>
                <a:effectLst/>
                <a:ea typeface="標楷體" panose="03000509000000000000" pitchFamily="65" charset="-120"/>
                <a:cs typeface="新細明體" panose="02020500000000000000" pitchFamily="18" charset="-120"/>
              </a:rPr>
              <a:t>CISA</a:t>
            </a:r>
            <a:r>
              <a:rPr lang="zh-TW" altLang="zh-TW" sz="3200" b="1" kern="0" spc="75" dirty="0">
                <a:solidFill>
                  <a:srgbClr val="FF0000"/>
                </a:solidFill>
                <a:effectLst/>
                <a:ea typeface="標楷體" panose="03000509000000000000" pitchFamily="65" charset="-120"/>
                <a:cs typeface="新細明體" panose="02020500000000000000" pitchFamily="18" charset="-120"/>
              </a:rPr>
              <a:t>優秀的組織文化</a:t>
            </a:r>
            <a:endParaRPr lang="en-US" altLang="zh-TW" sz="3200" b="1" kern="0" spc="75" dirty="0">
              <a:solidFill>
                <a:srgbClr val="FF0000"/>
              </a:solidFill>
              <a:effectLst/>
              <a:ea typeface="標楷體" panose="03000509000000000000" pitchFamily="65" charset="-120"/>
              <a:cs typeface="新細明體" panose="02020500000000000000" pitchFamily="18" charset="-120"/>
            </a:endParaRPr>
          </a:p>
          <a:p>
            <a:r>
              <a:rPr lang="zh-TW" altLang="zh-TW" sz="2000" b="1" dirty="0">
                <a:effectLst/>
                <a:latin typeface="新細明體" panose="02020500000000000000" pitchFamily="18" charset="-120"/>
                <a:ea typeface="標楷體" panose="03000509000000000000" pitchFamily="65" charset="-120"/>
                <a:cs typeface="新細明體" panose="02020500000000000000" pitchFamily="18" charset="-120"/>
              </a:rPr>
              <a:t>為了推動組織績效，</a:t>
            </a:r>
            <a:r>
              <a:rPr lang="en-US" altLang="zh-TW" sz="2000" b="1"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2000" b="1" dirty="0">
                <a:effectLst/>
                <a:latin typeface="新細明體" panose="02020500000000000000" pitchFamily="18" charset="-120"/>
                <a:ea typeface="標楷體" panose="03000509000000000000" pitchFamily="65" charset="-120"/>
                <a:cs typeface="新細明體" panose="02020500000000000000" pitchFamily="18" charset="-120"/>
              </a:rPr>
              <a:t>將營造一個具有組織學習能力、反饋、成長和創新的優質環境。利用</a:t>
            </a:r>
            <a:r>
              <a:rPr lang="en-US" altLang="zh-TW" sz="2000" b="1"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2000" b="1" dirty="0">
                <a:effectLst/>
                <a:latin typeface="新細明體" panose="02020500000000000000" pitchFamily="18" charset="-120"/>
                <a:ea typeface="標楷體" panose="03000509000000000000" pitchFamily="65" charset="-120"/>
                <a:cs typeface="新細明體" panose="02020500000000000000" pitchFamily="18" charset="-120"/>
              </a:rPr>
              <a:t>的卓越組織文化，</a:t>
            </a:r>
            <a:r>
              <a:rPr lang="en-US" altLang="zh-TW" sz="2000" b="1"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2000" b="1" dirty="0">
                <a:effectLst/>
                <a:latin typeface="新細明體" panose="02020500000000000000" pitchFamily="18" charset="-120"/>
                <a:ea typeface="標楷體" panose="03000509000000000000" pitchFamily="65" charset="-120"/>
                <a:cs typeface="新細明體" panose="02020500000000000000" pitchFamily="18" charset="-120"/>
              </a:rPr>
              <a:t>將成為網路社區公認的領導及領航者，亦是聯邦政府內部公務員的首選職場，因</a:t>
            </a:r>
            <a:r>
              <a:rPr lang="en-US" altLang="zh-TW" sz="2000" b="1"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2000" b="1" dirty="0">
                <a:effectLst/>
                <a:latin typeface="新細明體" panose="02020500000000000000" pitchFamily="18" charset="-120"/>
                <a:ea typeface="標楷體" panose="03000509000000000000" pitchFamily="65" charset="-120"/>
                <a:cs typeface="新細明體" panose="02020500000000000000" pitchFamily="18" charset="-120"/>
              </a:rPr>
              <a:t>具有優質化、人性化之組織文化，能產生高效能之工作成果，達到</a:t>
            </a:r>
            <a:r>
              <a:rPr lang="en-US" altLang="zh-TW" sz="2000" b="1" dirty="0">
                <a:effectLst/>
                <a:latin typeface="新細明體" panose="02020500000000000000" pitchFamily="18" charset="-120"/>
                <a:ea typeface="標楷體" panose="03000509000000000000" pitchFamily="65" charset="-120"/>
                <a:cs typeface="新細明體" panose="02020500000000000000" pitchFamily="18" charset="-120"/>
              </a:rPr>
              <a:t>CISA </a:t>
            </a:r>
            <a:r>
              <a:rPr lang="zh-TW" altLang="zh-TW" sz="2000" b="1" dirty="0">
                <a:effectLst/>
                <a:latin typeface="新細明體" panose="02020500000000000000" pitchFamily="18" charset="-120"/>
                <a:ea typeface="標楷體" panose="03000509000000000000" pitchFamily="65" charset="-120"/>
                <a:cs typeface="新細明體" panose="02020500000000000000" pitchFamily="18" charset="-120"/>
              </a:rPr>
              <a:t>之法定任務、目標與使命。</a:t>
            </a:r>
            <a:endParaRPr lang="zh-TW" altLang="zh-TW" sz="2000" b="1" dirty="0">
              <a:effectLst/>
              <a:latin typeface="新細明體" panose="02020500000000000000" pitchFamily="18" charset="-120"/>
              <a:ea typeface="新細明體" panose="02020500000000000000" pitchFamily="18" charset="-120"/>
              <a:cs typeface="新細明體" panose="02020500000000000000" pitchFamily="18" charset="-120"/>
            </a:endParaRPr>
          </a:p>
          <a:p>
            <a:endParaRPr lang="zh-TW" altLang="en-US" dirty="0"/>
          </a:p>
          <a:p>
            <a:endParaRPr lang="zh-TW" altLang="en-US" dirty="0"/>
          </a:p>
        </p:txBody>
      </p:sp>
      <p:sp>
        <p:nvSpPr>
          <p:cNvPr id="7" name="文字方塊 6">
            <a:extLst>
              <a:ext uri="{FF2B5EF4-FFF2-40B4-BE49-F238E27FC236}">
                <a16:creationId xmlns:a16="http://schemas.microsoft.com/office/drawing/2014/main" id="{2C7256F8-BE31-CB8F-5B6B-F2A797EAEC60}"/>
              </a:ext>
            </a:extLst>
          </p:cNvPr>
          <p:cNvSpPr txBox="1"/>
          <p:nvPr/>
        </p:nvSpPr>
        <p:spPr>
          <a:xfrm>
            <a:off x="846482" y="93457"/>
            <a:ext cx="999710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4000" b="1" i="0" u="none" strike="noStrike" kern="0" cap="none" spc="75" normalizeH="0" baseline="0" noProof="0" dirty="0">
                <a:ln>
                  <a:noFill/>
                </a:ln>
                <a:solidFill>
                  <a:prstClr val="black"/>
                </a:solidFill>
                <a:effectLst/>
                <a:uLnTx/>
                <a:uFillTx/>
                <a:latin typeface="Calibri" panose="020F0502020204030204"/>
                <a:ea typeface="標楷體" panose="03000509000000000000" pitchFamily="65" charset="-120"/>
                <a:cs typeface="新細明體" panose="02020500000000000000" pitchFamily="18" charset="-120"/>
              </a:rPr>
              <a:t>目標</a:t>
            </a:r>
            <a:r>
              <a:rPr kumimoji="0" lang="en-US" altLang="zh-TW" sz="4000" b="1" i="0" u="none" strike="noStrike" kern="0" cap="none" spc="75" normalizeH="0" baseline="0" noProof="0" dirty="0">
                <a:ln>
                  <a:noFill/>
                </a:ln>
                <a:solidFill>
                  <a:prstClr val="black"/>
                </a:solidFill>
                <a:effectLst/>
                <a:uLnTx/>
                <a:uFillTx/>
                <a:latin typeface="Calibri" panose="020F0502020204030204"/>
                <a:ea typeface="標楷體" panose="03000509000000000000" pitchFamily="65" charset="-120"/>
                <a:cs typeface="新細明體" panose="02020500000000000000" pitchFamily="18" charset="-120"/>
              </a:rPr>
              <a:t>4</a:t>
            </a:r>
            <a:r>
              <a:rPr kumimoji="0" lang="zh-TW" altLang="zh-TW" sz="4000" b="1" i="0" u="none" strike="noStrike" kern="0" cap="none" spc="75" normalizeH="0" baseline="0" noProof="0" dirty="0">
                <a:ln>
                  <a:noFill/>
                </a:ln>
                <a:solidFill>
                  <a:prstClr val="black"/>
                </a:solidFill>
                <a:effectLst/>
                <a:uLnTx/>
                <a:uFillTx/>
                <a:latin typeface="Calibri" panose="020F0502020204030204"/>
                <a:ea typeface="標楷體" panose="03000509000000000000" pitchFamily="65" charset="-120"/>
                <a:cs typeface="新細明體" panose="02020500000000000000" pitchFamily="18" charset="-120"/>
              </a:rPr>
              <a:t>：</a:t>
            </a:r>
            <a:r>
              <a:rPr kumimoji="0" lang="zh-TW" altLang="en-US" sz="4000" b="1" i="0" u="none" strike="noStrike" kern="0" cap="none" spc="75" normalizeH="0" baseline="0" noProof="0" dirty="0">
                <a:ln>
                  <a:noFill/>
                </a:ln>
                <a:solidFill>
                  <a:prstClr val="black"/>
                </a:solidFill>
                <a:effectLst/>
                <a:uLnTx/>
                <a:uFillTx/>
                <a:latin typeface="Calibri" panose="020F0502020204030204"/>
                <a:ea typeface="標楷體" panose="03000509000000000000" pitchFamily="65" charset="-120"/>
                <a:cs typeface="新細明體" panose="02020500000000000000" pitchFamily="18" charset="-120"/>
              </a:rPr>
              <a:t>事權統一</a:t>
            </a:r>
            <a:endParaRPr kumimoji="0" lang="en-US" altLang="zh-TW" sz="4000" b="1" i="0" u="none" strike="noStrike" kern="0" cap="none" spc="75" normalizeH="0" baseline="0" noProof="0" dirty="0">
              <a:ln>
                <a:noFill/>
              </a:ln>
              <a:solidFill>
                <a:prstClr val="black"/>
              </a:solidFill>
              <a:effectLst/>
              <a:uLnTx/>
              <a:uFillTx/>
              <a:latin typeface="Calibri" panose="020F0502020204030204"/>
              <a:ea typeface="標楷體" panose="03000509000000000000" pitchFamily="65" charset="-120"/>
              <a:cs typeface="新細明體" panose="02020500000000000000" pitchFamily="18" charset="-120"/>
            </a:endParaRPr>
          </a:p>
        </p:txBody>
      </p:sp>
      <p:sp>
        <p:nvSpPr>
          <p:cNvPr id="2" name="頁尾版面配置區 1"/>
          <p:cNvSpPr>
            <a:spLocks noGrp="1"/>
          </p:cNvSpPr>
          <p:nvPr>
            <p:ph type="ftr" sz="quarter" idx="11"/>
          </p:nvPr>
        </p:nvSpPr>
        <p:spPr/>
        <p:txBody>
          <a:bodyPr/>
          <a:lstStyle/>
          <a:p>
            <a:endParaRPr lang="zh-CN" altLang="en-US"/>
          </a:p>
        </p:txBody>
      </p:sp>
      <p:sp>
        <p:nvSpPr>
          <p:cNvPr id="3" name="投影片編號版面配置區 2"/>
          <p:cNvSpPr>
            <a:spLocks noGrp="1"/>
          </p:cNvSpPr>
          <p:nvPr>
            <p:ph type="sldNum" sz="quarter" idx="12"/>
          </p:nvPr>
        </p:nvSpPr>
        <p:spPr/>
        <p:txBody>
          <a:bodyPr/>
          <a:lstStyle/>
          <a:p>
            <a:fld id="{DDB12F21-99BD-4F85-A7AE-95BD87BF1130}" type="slidenum">
              <a:rPr lang="zh-CN" altLang="en-US" smtClean="0"/>
              <a:t>30</a:t>
            </a:fld>
            <a:endParaRPr lang="zh-CN" altLang="en-US"/>
          </a:p>
        </p:txBody>
      </p:sp>
    </p:spTree>
    <p:extLst>
      <p:ext uri="{BB962C8B-B14F-4D97-AF65-F5344CB8AC3E}">
        <p14:creationId xmlns:p14="http://schemas.microsoft.com/office/powerpoint/2010/main" val="884777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FD84BE-8FE0-B2CF-94D9-F1CFB1C36D07}"/>
              </a:ext>
            </a:extLst>
          </p:cNvPr>
          <p:cNvSpPr>
            <a:spLocks noGrp="1"/>
          </p:cNvSpPr>
          <p:nvPr>
            <p:ph type="title"/>
          </p:nvPr>
        </p:nvSpPr>
        <p:spPr/>
        <p:txBody>
          <a:bodyPr/>
          <a:lstStyle/>
          <a:p>
            <a:r>
              <a:rPr lang="zh-TW" altLang="zh-TW" sz="3600" b="1" kern="0" spc="75" dirty="0">
                <a:latin typeface="+mn-lt"/>
                <a:ea typeface="標楷體" panose="03000509000000000000" pitchFamily="65" charset="-120"/>
              </a:rPr>
              <a:t>對我國的建議</a:t>
            </a:r>
            <a:endParaRPr lang="zh-TW" altLang="en-US" sz="3600" b="1" kern="0" spc="75" dirty="0">
              <a:latin typeface="+mn-lt"/>
              <a:ea typeface="標楷體" panose="03000509000000000000" pitchFamily="65" charset="-120"/>
            </a:endParaRPr>
          </a:p>
        </p:txBody>
      </p:sp>
      <p:sp>
        <p:nvSpPr>
          <p:cNvPr id="3" name="內容版面配置區 2">
            <a:extLst>
              <a:ext uri="{FF2B5EF4-FFF2-40B4-BE49-F238E27FC236}">
                <a16:creationId xmlns:a16="http://schemas.microsoft.com/office/drawing/2014/main" id="{C8B28777-3980-64BD-305A-66982476C6B8}"/>
              </a:ext>
            </a:extLst>
          </p:cNvPr>
          <p:cNvSpPr>
            <a:spLocks noGrp="1"/>
          </p:cNvSpPr>
          <p:nvPr>
            <p:ph idx="1"/>
          </p:nvPr>
        </p:nvSpPr>
        <p:spPr>
          <a:xfrm>
            <a:off x="308113" y="1825624"/>
            <a:ext cx="11045687" cy="4803775"/>
          </a:xfrm>
        </p:spPr>
        <p:txBody>
          <a:bodyPr>
            <a:noAutofit/>
          </a:bodyPr>
          <a:lstStyle/>
          <a:p>
            <a:pPr marL="0" indent="0">
              <a:buNone/>
            </a:pPr>
            <a:r>
              <a:rPr lang="en-US" altLang="zh-TW" sz="3200" b="1" spc="75" dirty="0">
                <a:latin typeface="新細明體" panose="02020500000000000000" pitchFamily="18" charset="-120"/>
                <a:ea typeface="標楷體" panose="03000509000000000000" pitchFamily="65" charset="-120"/>
                <a:cs typeface="新細明體" panose="02020500000000000000" pitchFamily="18" charset="-120"/>
              </a:rPr>
              <a:t>1</a:t>
            </a:r>
            <a:r>
              <a:rPr lang="zh-TW" altLang="en-US" sz="3200" b="1" spc="75" dirty="0">
                <a:latin typeface="新細明體" panose="02020500000000000000" pitchFamily="18" charset="-120"/>
                <a:ea typeface="標楷體" panose="03000509000000000000" pitchFamily="65" charset="-120"/>
                <a:cs typeface="新細明體" panose="02020500000000000000" pitchFamily="18" charset="-120"/>
              </a:rPr>
              <a:t>、</a:t>
            </a:r>
            <a:r>
              <a:rPr lang="zh-TW" altLang="zh-TW" sz="3200" b="1" spc="75" dirty="0">
                <a:effectLst/>
                <a:latin typeface="新細明體" panose="02020500000000000000" pitchFamily="18" charset="-120"/>
                <a:ea typeface="標楷體" panose="03000509000000000000" pitchFamily="65" charset="-120"/>
                <a:cs typeface="新細明體" panose="02020500000000000000" pitchFamily="18" charset="-120"/>
              </a:rPr>
              <a:t>建立類似</a:t>
            </a:r>
            <a:r>
              <a:rPr lang="en-US" altLang="zh-TW" sz="3200" b="1" spc="75" dirty="0">
                <a:effectLst/>
                <a:latin typeface="新細明體" panose="02020500000000000000" pitchFamily="18" charset="-120"/>
                <a:ea typeface="標楷體" panose="03000509000000000000" pitchFamily="65" charset="-120"/>
                <a:cs typeface="新細明體" panose="02020500000000000000" pitchFamily="18" charset="-120"/>
              </a:rPr>
              <a:t>CISA</a:t>
            </a:r>
            <a:r>
              <a:rPr lang="zh-TW" altLang="zh-TW" sz="3200" b="1" spc="75" dirty="0">
                <a:effectLst/>
                <a:latin typeface="新細明體" panose="02020500000000000000" pitchFamily="18" charset="-120"/>
                <a:ea typeface="標楷體" panose="03000509000000000000" pitchFamily="65" charset="-120"/>
                <a:cs typeface="新細明體" panose="02020500000000000000" pitchFamily="18" charset="-120"/>
              </a:rPr>
              <a:t>之網路安全機制並打造公私協力之概念、提高各項網路安全漏洞防禦之能力</a:t>
            </a:r>
            <a:endParaRPr lang="zh-TW" altLang="zh-TW" sz="3200" b="1" dirty="0">
              <a:effectLst/>
              <a:latin typeface="新細明體" panose="02020500000000000000" pitchFamily="18" charset="-120"/>
              <a:ea typeface="新細明體" panose="02020500000000000000" pitchFamily="18" charset="-120"/>
              <a:cs typeface="新細明體" panose="02020500000000000000" pitchFamily="18" charset="-120"/>
            </a:endParaRPr>
          </a:p>
          <a:p>
            <a:pPr marL="0" indent="0">
              <a:buNone/>
            </a:pPr>
            <a:r>
              <a:rPr lang="en-US" altLang="zh-TW" sz="3200" b="1" spc="75" dirty="0">
                <a:latin typeface="新細明體" panose="02020500000000000000" pitchFamily="18" charset="-120"/>
                <a:ea typeface="標楷體" panose="03000509000000000000" pitchFamily="65" charset="-120"/>
                <a:cs typeface="新細明體" panose="02020500000000000000" pitchFamily="18" charset="-120"/>
              </a:rPr>
              <a:t>2</a:t>
            </a:r>
            <a:r>
              <a:rPr lang="zh-TW" altLang="en-US" sz="3200" b="1" spc="75" dirty="0">
                <a:latin typeface="新細明體" panose="02020500000000000000" pitchFamily="18" charset="-120"/>
                <a:ea typeface="標楷體" panose="03000509000000000000" pitchFamily="65" charset="-120"/>
                <a:cs typeface="新細明體" panose="02020500000000000000" pitchFamily="18" charset="-120"/>
              </a:rPr>
              <a:t>、</a:t>
            </a:r>
            <a:r>
              <a:rPr lang="zh-TW" altLang="zh-TW" sz="3200" b="1" spc="75" dirty="0">
                <a:effectLst/>
                <a:latin typeface="新細明體" panose="02020500000000000000" pitchFamily="18" charset="-120"/>
                <a:ea typeface="標楷體" panose="03000509000000000000" pitchFamily="65" charset="-120"/>
                <a:cs typeface="新細明體" panose="02020500000000000000" pitchFamily="18" charset="-120"/>
              </a:rPr>
              <a:t>全面整合政府機構相關單位之機制，以利相互交換情資</a:t>
            </a:r>
            <a:endParaRPr lang="zh-TW" altLang="zh-TW" sz="3200" b="1" dirty="0">
              <a:effectLst/>
              <a:latin typeface="新細明體" panose="02020500000000000000" pitchFamily="18" charset="-120"/>
              <a:ea typeface="新細明體" panose="02020500000000000000" pitchFamily="18" charset="-120"/>
              <a:cs typeface="新細明體" panose="02020500000000000000" pitchFamily="18" charset="-120"/>
            </a:endParaRPr>
          </a:p>
          <a:p>
            <a:pPr marL="0" indent="0">
              <a:buNone/>
            </a:pPr>
            <a:r>
              <a:rPr lang="en-US" altLang="zh-TW" sz="3200" b="1" spc="75" dirty="0">
                <a:latin typeface="新細明體" panose="02020500000000000000" pitchFamily="18" charset="-120"/>
                <a:ea typeface="標楷體" panose="03000509000000000000" pitchFamily="65" charset="-120"/>
                <a:cs typeface="新細明體" panose="02020500000000000000" pitchFamily="18" charset="-120"/>
              </a:rPr>
              <a:t>3</a:t>
            </a:r>
            <a:r>
              <a:rPr lang="zh-TW" altLang="en-US" sz="3200" b="1" spc="75" dirty="0">
                <a:latin typeface="新細明體" panose="02020500000000000000" pitchFamily="18" charset="-120"/>
                <a:ea typeface="標楷體" panose="03000509000000000000" pitchFamily="65" charset="-120"/>
                <a:cs typeface="新細明體" panose="02020500000000000000" pitchFamily="18" charset="-120"/>
              </a:rPr>
              <a:t>、</a:t>
            </a:r>
            <a:r>
              <a:rPr lang="zh-TW" altLang="zh-TW" sz="3200" b="1" spc="75" dirty="0">
                <a:effectLst/>
                <a:latin typeface="新細明體" panose="02020500000000000000" pitchFamily="18" charset="-120"/>
                <a:ea typeface="標楷體" panose="03000509000000000000" pitchFamily="65" charset="-120"/>
                <a:cs typeface="新細明體" panose="02020500000000000000" pitchFamily="18" charset="-120"/>
              </a:rPr>
              <a:t>全面地、並有效地情資分享下並保障相關人權權利</a:t>
            </a:r>
            <a:r>
              <a:rPr lang="zh-TW" altLang="en-US" sz="3200" b="1" spc="75" dirty="0">
                <a:effectLst/>
                <a:latin typeface="新細明體" panose="02020500000000000000" pitchFamily="18" charset="-120"/>
                <a:ea typeface="標楷體" panose="03000509000000000000" pitchFamily="65" charset="-120"/>
                <a:cs typeface="新細明體" panose="02020500000000000000" pitchFamily="18" charset="-120"/>
              </a:rPr>
              <a:t>，</a:t>
            </a:r>
            <a:r>
              <a:rPr lang="zh-TW" altLang="zh-TW" sz="3600" b="1" dirty="0"/>
              <a:t>保障隱私權、人</a:t>
            </a:r>
            <a:r>
              <a:rPr lang="en-US" altLang="zh-TW" sz="3600" b="1" dirty="0"/>
              <a:t>  </a:t>
            </a:r>
            <a:r>
              <a:rPr lang="zh-TW" altLang="zh-TW" sz="3600" b="1" dirty="0"/>
              <a:t>格權、資訊權</a:t>
            </a:r>
            <a:endParaRPr lang="zh-TW" altLang="zh-TW" sz="3200" b="1" dirty="0">
              <a:effectLst/>
              <a:latin typeface="新細明體" panose="02020500000000000000" pitchFamily="18" charset="-120"/>
              <a:ea typeface="新細明體" panose="02020500000000000000" pitchFamily="18" charset="-120"/>
              <a:cs typeface="新細明體" panose="02020500000000000000" pitchFamily="18" charset="-120"/>
            </a:endParaRPr>
          </a:p>
          <a:p>
            <a:pPr marL="0" indent="0">
              <a:buNone/>
            </a:pPr>
            <a:r>
              <a:rPr lang="en-US" altLang="zh-TW" sz="3600" b="1" dirty="0"/>
              <a:t>4</a:t>
            </a:r>
            <a:r>
              <a:rPr lang="zh-TW" altLang="en-US" sz="3600" b="1" dirty="0"/>
              <a:t>、</a:t>
            </a:r>
            <a:r>
              <a:rPr lang="zh-TW" altLang="zh-TW" sz="3600" b="1" dirty="0"/>
              <a:t>強化國家資通安全之組織架構</a:t>
            </a:r>
            <a:r>
              <a:rPr lang="zh-TW" altLang="en-US" sz="3600" b="1" dirty="0"/>
              <a:t>：</a:t>
            </a:r>
            <a:r>
              <a:rPr lang="zh-TW" altLang="zh-TW" sz="3600" b="1" dirty="0"/>
              <a:t>本文贊同將通傳會、行政院數位發展部資通安全署納入之，成為八塊基礎聯防體系。</a:t>
            </a:r>
            <a:endParaRPr lang="en-US" altLang="zh-TW" sz="3600" b="1" dirty="0"/>
          </a:p>
        </p:txBody>
      </p:sp>
      <p:sp>
        <p:nvSpPr>
          <p:cNvPr id="4" name="頁尾版面配置區 3"/>
          <p:cNvSpPr>
            <a:spLocks noGrp="1"/>
          </p:cNvSpPr>
          <p:nvPr>
            <p:ph type="ftr" sz="quarter" idx="11"/>
          </p:nvPr>
        </p:nvSpPr>
        <p:spPr/>
        <p:txBody>
          <a:bodyPr/>
          <a:lstStyle/>
          <a:p>
            <a:endParaRPr lang="zh-CN" altLang="en-US"/>
          </a:p>
        </p:txBody>
      </p:sp>
      <p:sp>
        <p:nvSpPr>
          <p:cNvPr id="5" name="投影片編號版面配置區 4"/>
          <p:cNvSpPr>
            <a:spLocks noGrp="1"/>
          </p:cNvSpPr>
          <p:nvPr>
            <p:ph type="sldNum" sz="quarter" idx="12"/>
          </p:nvPr>
        </p:nvSpPr>
        <p:spPr/>
        <p:txBody>
          <a:bodyPr/>
          <a:lstStyle/>
          <a:p>
            <a:fld id="{DDB12F21-99BD-4F85-A7AE-95BD87BF1130}" type="slidenum">
              <a:rPr lang="zh-CN" altLang="en-US" smtClean="0"/>
              <a:t>31</a:t>
            </a:fld>
            <a:endParaRPr lang="zh-CN" altLang="en-US"/>
          </a:p>
        </p:txBody>
      </p:sp>
    </p:spTree>
    <p:extLst>
      <p:ext uri="{BB962C8B-B14F-4D97-AF65-F5344CB8AC3E}">
        <p14:creationId xmlns:p14="http://schemas.microsoft.com/office/powerpoint/2010/main" val="3830512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kern="0" spc="75" dirty="0">
                <a:ea typeface="標楷體" panose="03000509000000000000" pitchFamily="65" charset="-120"/>
              </a:rPr>
              <a:t>對我國的建議</a:t>
            </a:r>
            <a:endParaRPr lang="zh-TW" altLang="en-US" dirty="0"/>
          </a:p>
        </p:txBody>
      </p:sp>
      <p:sp>
        <p:nvSpPr>
          <p:cNvPr id="3" name="內容版面配置區 2"/>
          <p:cNvSpPr>
            <a:spLocks noGrp="1"/>
          </p:cNvSpPr>
          <p:nvPr>
            <p:ph idx="1"/>
          </p:nvPr>
        </p:nvSpPr>
        <p:spPr>
          <a:xfrm>
            <a:off x="288235" y="1825625"/>
            <a:ext cx="11065565" cy="4932984"/>
          </a:xfrm>
        </p:spPr>
        <p:txBody>
          <a:bodyPr>
            <a:noAutofit/>
          </a:bodyPr>
          <a:lstStyle/>
          <a:p>
            <a:pPr marL="0" indent="0">
              <a:buNone/>
            </a:pPr>
            <a:r>
              <a:rPr lang="en-US" altLang="zh-TW" sz="4400" b="1" dirty="0"/>
              <a:t>5</a:t>
            </a:r>
            <a:r>
              <a:rPr lang="zh-TW" altLang="en-US" sz="4400" b="1" dirty="0"/>
              <a:t>、</a:t>
            </a:r>
            <a:r>
              <a:rPr lang="zh-TW" altLang="zh-TW" sz="4400" b="1" dirty="0"/>
              <a:t>建構一個事權統一之網路安全防護主管機關</a:t>
            </a:r>
            <a:endParaRPr lang="en-US" altLang="zh-TW" sz="4400" b="1" dirty="0"/>
          </a:p>
          <a:p>
            <a:pPr marL="0" indent="0">
              <a:buNone/>
            </a:pPr>
            <a:r>
              <a:rPr lang="en-US" altLang="zh-TW" sz="4400" b="1" dirty="0"/>
              <a:t>6</a:t>
            </a:r>
            <a:r>
              <a:rPr lang="zh-TW" altLang="en-US" sz="4400" b="1" dirty="0"/>
              <a:t>、</a:t>
            </a:r>
            <a:r>
              <a:rPr lang="zh-TW" altLang="zh-TW" sz="4400" b="1" dirty="0"/>
              <a:t>建構優質化之組織文化</a:t>
            </a:r>
            <a:endParaRPr lang="zh-TW" altLang="en-US" sz="4400" b="1" dirty="0"/>
          </a:p>
          <a:p>
            <a:pPr marL="0" indent="0">
              <a:buNone/>
            </a:pPr>
            <a:r>
              <a:rPr lang="en-US" altLang="zh-TW" sz="4400" b="1" dirty="0"/>
              <a:t>7</a:t>
            </a:r>
            <a:r>
              <a:rPr lang="zh-TW" altLang="en-US" sz="4400" b="1" dirty="0"/>
              <a:t>、</a:t>
            </a:r>
            <a:r>
              <a:rPr lang="zh-TW" altLang="zh-TW" sz="4400" b="1" dirty="0"/>
              <a:t>建構一個事權統一之基礎設施安全防護主管機關</a:t>
            </a:r>
          </a:p>
          <a:p>
            <a:pPr marL="0" indent="0">
              <a:buNone/>
            </a:pPr>
            <a:r>
              <a:rPr lang="en-US" altLang="zh-TW" sz="4400" b="1" dirty="0"/>
              <a:t>8</a:t>
            </a:r>
            <a:r>
              <a:rPr lang="zh-TW" altLang="en-US" sz="4400" b="1" dirty="0"/>
              <a:t>、</a:t>
            </a:r>
            <a:r>
              <a:rPr lang="zh-TW" altLang="zh-TW" sz="4400" b="1" dirty="0"/>
              <a:t>打造優質工作環境，以延聘、培訓、留用資安人才</a:t>
            </a:r>
            <a:endParaRPr lang="zh-TW" altLang="en-US" sz="4400" b="1" dirty="0"/>
          </a:p>
        </p:txBody>
      </p:sp>
      <p:sp>
        <p:nvSpPr>
          <p:cNvPr id="4" name="頁尾版面配置區 3"/>
          <p:cNvSpPr>
            <a:spLocks noGrp="1"/>
          </p:cNvSpPr>
          <p:nvPr>
            <p:ph type="ftr" sz="quarter" idx="11"/>
          </p:nvPr>
        </p:nvSpPr>
        <p:spPr/>
        <p:txBody>
          <a:bodyPr/>
          <a:lstStyle/>
          <a:p>
            <a:endParaRPr lang="zh-CN" altLang="en-US"/>
          </a:p>
        </p:txBody>
      </p:sp>
      <p:sp>
        <p:nvSpPr>
          <p:cNvPr id="5" name="投影片編號版面配置區 4"/>
          <p:cNvSpPr>
            <a:spLocks noGrp="1"/>
          </p:cNvSpPr>
          <p:nvPr>
            <p:ph type="sldNum" sz="quarter" idx="12"/>
          </p:nvPr>
        </p:nvSpPr>
        <p:spPr/>
        <p:txBody>
          <a:bodyPr/>
          <a:lstStyle/>
          <a:p>
            <a:fld id="{DDB12F21-99BD-4F85-A7AE-95BD87BF1130}" type="slidenum">
              <a:rPr lang="zh-CN" altLang="en-US" smtClean="0"/>
              <a:t>32</a:t>
            </a:fld>
            <a:endParaRPr lang="zh-CN" altLang="en-US"/>
          </a:p>
        </p:txBody>
      </p:sp>
    </p:spTree>
    <p:extLst>
      <p:ext uri="{BB962C8B-B14F-4D97-AF65-F5344CB8AC3E}">
        <p14:creationId xmlns:p14="http://schemas.microsoft.com/office/powerpoint/2010/main" val="3163733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rot="900000">
            <a:off x="1809254"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等腰三角形 7"/>
          <p:cNvSpPr/>
          <p:nvPr/>
        </p:nvSpPr>
        <p:spPr>
          <a:xfrm rot="18900000">
            <a:off x="635167"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6" name="文本框 5"/>
          <p:cNvSpPr txBox="1"/>
          <p:nvPr/>
        </p:nvSpPr>
        <p:spPr>
          <a:xfrm>
            <a:off x="4292600" y="4179219"/>
            <a:ext cx="3771173" cy="276999"/>
          </a:xfrm>
          <a:prstGeom prst="rect">
            <a:avLst/>
          </a:prstGeom>
          <a:noFill/>
        </p:spPr>
        <p:txBody>
          <a:bodyPr wrap="square" rtlCol="0">
            <a:spAutoFit/>
          </a:bodyPr>
          <a:lstStyle/>
          <a:p>
            <a:pPr algn="dist"/>
            <a:r>
              <a:rPr lang="zh-CN" altLang="en-US" sz="1200" dirty="0">
                <a:latin typeface="微软雅黑" panose="020B0503020204020204" pitchFamily="34" charset="-122"/>
                <a:ea typeface="微软雅黑" panose="020B0503020204020204" pitchFamily="34" charset="-122"/>
              </a:rPr>
              <a:t>年中总结报告      </a:t>
            </a:r>
            <a:r>
              <a:rPr lang="en-US" altLang="zh-CN" sz="1200" dirty="0">
                <a:latin typeface="微软雅黑" panose="020B0503020204020204" pitchFamily="34" charset="-122"/>
                <a:ea typeface="微软雅黑" panose="020B0503020204020204" pitchFamily="34" charset="-122"/>
              </a:rPr>
              <a:t>BUSINESS REPORT</a:t>
            </a:r>
            <a:endParaRPr lang="zh-CN" altLang="en-US" sz="12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675861" y="725556"/>
            <a:ext cx="10754139" cy="5575853"/>
          </a:xfrm>
          <a:prstGeom prst="rect">
            <a:avLst/>
          </a:prstGeom>
        </p:spPr>
      </p:pic>
      <p:sp>
        <p:nvSpPr>
          <p:cNvPr id="2" name="頁尾版面配置區 1"/>
          <p:cNvSpPr>
            <a:spLocks noGrp="1"/>
          </p:cNvSpPr>
          <p:nvPr>
            <p:ph type="ftr" sz="quarter" idx="11"/>
          </p:nvPr>
        </p:nvSpPr>
        <p:spPr/>
        <p:txBody>
          <a:bodyPr/>
          <a:lstStyle/>
          <a:p>
            <a:endParaRPr lang="zh-CN" altLang="en-US"/>
          </a:p>
        </p:txBody>
      </p:sp>
      <p:sp>
        <p:nvSpPr>
          <p:cNvPr id="3" name="投影片編號版面配置區 2"/>
          <p:cNvSpPr>
            <a:spLocks noGrp="1"/>
          </p:cNvSpPr>
          <p:nvPr>
            <p:ph type="sldNum" sz="quarter" idx="12"/>
          </p:nvPr>
        </p:nvSpPr>
        <p:spPr/>
        <p:txBody>
          <a:bodyPr/>
          <a:lstStyle/>
          <a:p>
            <a:fld id="{DDB12F21-99BD-4F85-A7AE-95BD87BF1130}" type="slidenum">
              <a:rPr lang="zh-CN" altLang="en-US" smtClean="0"/>
              <a:t>33</a:t>
            </a:fld>
            <a:endParaRPr lang="zh-CN" altLang="en-US"/>
          </a:p>
        </p:txBody>
      </p:sp>
    </p:spTree>
    <p:extLst>
      <p:ext uri="{BB962C8B-B14F-4D97-AF65-F5344CB8AC3E}">
        <p14:creationId xmlns:p14="http://schemas.microsoft.com/office/powerpoint/2010/main" val="374134131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8" presetClass="emph" presetSubtype="0" fill="hold" grpId="1" nodeType="withEffect">
                                  <p:stCondLst>
                                    <p:cond delay="1500"/>
                                  </p:stCondLst>
                                  <p:childTnLst>
                                    <p:animRot by="21600000">
                                      <p:cBhvr>
                                        <p:cTn id="13" dur="1750" fill="hold"/>
                                        <p:tgtEl>
                                          <p:spTgt spid="8"/>
                                        </p:tgtEl>
                                        <p:attrNameLst>
                                          <p:attrName>r</p:attrName>
                                        </p:attrNameLst>
                                      </p:cBhvr>
                                    </p:animRot>
                                  </p:childTnLst>
                                </p:cTn>
                              </p:par>
                              <p:par>
                                <p:cTn id="14" presetID="10" presetClass="entr" presetSubtype="0" fill="hold" grpId="0" nodeType="with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8" presetClass="emph" presetSubtype="0" fill="hold" grpId="1" nodeType="withEffect">
                                  <p:stCondLst>
                                    <p:cond delay="2000"/>
                                  </p:stCondLst>
                                  <p:childTnLst>
                                    <p:animRot by="-21600000">
                                      <p:cBhvr>
                                        <p:cTn id="18" dur="175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0217" y="119270"/>
            <a:ext cx="5993296" cy="6602205"/>
          </a:xfrm>
        </p:spPr>
      </p:pic>
      <p:sp>
        <p:nvSpPr>
          <p:cNvPr id="4" name="頁尾版面配置區 3"/>
          <p:cNvSpPr>
            <a:spLocks noGrp="1"/>
          </p:cNvSpPr>
          <p:nvPr>
            <p:ph type="ftr" sz="quarter" idx="11"/>
          </p:nvPr>
        </p:nvSpPr>
        <p:spPr/>
        <p:txBody>
          <a:bodyPr/>
          <a:lstStyle/>
          <a:p>
            <a:endParaRPr lang="zh-CN" altLang="en-US"/>
          </a:p>
        </p:txBody>
      </p:sp>
      <p:sp>
        <p:nvSpPr>
          <p:cNvPr id="5" name="投影片編號版面配置區 4"/>
          <p:cNvSpPr>
            <a:spLocks noGrp="1"/>
          </p:cNvSpPr>
          <p:nvPr>
            <p:ph type="sldNum" sz="quarter" idx="12"/>
          </p:nvPr>
        </p:nvSpPr>
        <p:spPr/>
        <p:txBody>
          <a:bodyPr/>
          <a:lstStyle/>
          <a:p>
            <a:fld id="{DDB12F21-99BD-4F85-A7AE-95BD87BF1130}" type="slidenum">
              <a:rPr lang="zh-CN" altLang="en-US" smtClean="0"/>
              <a:t>34</a:t>
            </a:fld>
            <a:endParaRPr lang="zh-CN" altLang="en-US"/>
          </a:p>
        </p:txBody>
      </p:sp>
    </p:spTree>
    <p:extLst>
      <p:ext uri="{BB962C8B-B14F-4D97-AF65-F5344CB8AC3E}">
        <p14:creationId xmlns:p14="http://schemas.microsoft.com/office/powerpoint/2010/main" val="2279928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81130" y="0"/>
            <a:ext cx="4646990" cy="6858000"/>
          </a:xfrm>
        </p:spPr>
      </p:pic>
      <p:sp>
        <p:nvSpPr>
          <p:cNvPr id="4" name="頁尾版面配置區 3"/>
          <p:cNvSpPr>
            <a:spLocks noGrp="1"/>
          </p:cNvSpPr>
          <p:nvPr>
            <p:ph type="ftr" sz="quarter" idx="11"/>
          </p:nvPr>
        </p:nvSpPr>
        <p:spPr/>
        <p:txBody>
          <a:bodyPr/>
          <a:lstStyle/>
          <a:p>
            <a:endParaRPr lang="zh-CN" altLang="en-US"/>
          </a:p>
        </p:txBody>
      </p:sp>
      <p:sp>
        <p:nvSpPr>
          <p:cNvPr id="5" name="投影片編號版面配置區 4"/>
          <p:cNvSpPr>
            <a:spLocks noGrp="1"/>
          </p:cNvSpPr>
          <p:nvPr>
            <p:ph type="sldNum" sz="quarter" idx="12"/>
          </p:nvPr>
        </p:nvSpPr>
        <p:spPr/>
        <p:txBody>
          <a:bodyPr/>
          <a:lstStyle/>
          <a:p>
            <a:fld id="{DDB12F21-99BD-4F85-A7AE-95BD87BF1130}" type="slidenum">
              <a:rPr lang="zh-CN" altLang="en-US" smtClean="0"/>
              <a:t>35</a:t>
            </a:fld>
            <a:endParaRPr lang="zh-CN" altLang="en-US"/>
          </a:p>
        </p:txBody>
      </p:sp>
    </p:spTree>
    <p:extLst>
      <p:ext uri="{BB962C8B-B14F-4D97-AF65-F5344CB8AC3E}">
        <p14:creationId xmlns:p14="http://schemas.microsoft.com/office/powerpoint/2010/main" val="3311006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3913" y="0"/>
            <a:ext cx="9720470" cy="6937513"/>
          </a:xfrm>
        </p:spPr>
      </p:pic>
      <p:sp>
        <p:nvSpPr>
          <p:cNvPr id="4" name="頁尾版面配置區 3"/>
          <p:cNvSpPr>
            <a:spLocks noGrp="1"/>
          </p:cNvSpPr>
          <p:nvPr>
            <p:ph type="ftr" sz="quarter" idx="11"/>
          </p:nvPr>
        </p:nvSpPr>
        <p:spPr/>
        <p:txBody>
          <a:bodyPr/>
          <a:lstStyle/>
          <a:p>
            <a:endParaRPr lang="zh-CN" altLang="en-US"/>
          </a:p>
        </p:txBody>
      </p:sp>
      <p:sp>
        <p:nvSpPr>
          <p:cNvPr id="5" name="投影片編號版面配置區 4"/>
          <p:cNvSpPr>
            <a:spLocks noGrp="1"/>
          </p:cNvSpPr>
          <p:nvPr>
            <p:ph type="sldNum" sz="quarter" idx="12"/>
          </p:nvPr>
        </p:nvSpPr>
        <p:spPr/>
        <p:txBody>
          <a:bodyPr/>
          <a:lstStyle/>
          <a:p>
            <a:fld id="{DDB12F21-99BD-4F85-A7AE-95BD87BF1130}" type="slidenum">
              <a:rPr lang="zh-CN" altLang="en-US" smtClean="0"/>
              <a:t>36</a:t>
            </a:fld>
            <a:endParaRPr lang="zh-CN" altLang="en-US"/>
          </a:p>
        </p:txBody>
      </p:sp>
    </p:spTree>
    <p:extLst>
      <p:ext uri="{BB962C8B-B14F-4D97-AF65-F5344CB8AC3E}">
        <p14:creationId xmlns:p14="http://schemas.microsoft.com/office/powerpoint/2010/main" val="2600062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39148"/>
            <a:ext cx="11125199" cy="6582327"/>
          </a:xfrm>
        </p:spPr>
      </p:pic>
      <p:sp>
        <p:nvSpPr>
          <p:cNvPr id="4" name="頁尾版面配置區 3"/>
          <p:cNvSpPr>
            <a:spLocks noGrp="1"/>
          </p:cNvSpPr>
          <p:nvPr>
            <p:ph type="ftr" sz="quarter" idx="11"/>
          </p:nvPr>
        </p:nvSpPr>
        <p:spPr/>
        <p:txBody>
          <a:bodyPr/>
          <a:lstStyle/>
          <a:p>
            <a:endParaRPr lang="zh-CN" altLang="en-US"/>
          </a:p>
        </p:txBody>
      </p:sp>
      <p:sp>
        <p:nvSpPr>
          <p:cNvPr id="5" name="投影片編號版面配置區 4"/>
          <p:cNvSpPr>
            <a:spLocks noGrp="1"/>
          </p:cNvSpPr>
          <p:nvPr>
            <p:ph type="sldNum" sz="quarter" idx="12"/>
          </p:nvPr>
        </p:nvSpPr>
        <p:spPr/>
        <p:txBody>
          <a:bodyPr/>
          <a:lstStyle/>
          <a:p>
            <a:fld id="{DDB12F21-99BD-4F85-A7AE-95BD87BF1130}" type="slidenum">
              <a:rPr lang="zh-CN" altLang="en-US" smtClean="0"/>
              <a:t>37</a:t>
            </a:fld>
            <a:endParaRPr lang="zh-CN" altLang="en-US"/>
          </a:p>
        </p:txBody>
      </p:sp>
    </p:spTree>
    <p:extLst>
      <p:ext uri="{BB962C8B-B14F-4D97-AF65-F5344CB8AC3E}">
        <p14:creationId xmlns:p14="http://schemas.microsoft.com/office/powerpoint/2010/main" val="388755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EE1528-303E-1A22-9ADA-2EF16EBD13A2}"/>
              </a:ext>
            </a:extLst>
          </p:cNvPr>
          <p:cNvSpPr>
            <a:spLocks noGrp="1"/>
          </p:cNvSpPr>
          <p:nvPr>
            <p:ph type="title"/>
          </p:nvPr>
        </p:nvSpPr>
        <p:spPr>
          <a:xfrm>
            <a:off x="838200" y="925974"/>
            <a:ext cx="8172450" cy="283701"/>
          </a:xfrm>
        </p:spPr>
        <p:txBody>
          <a:bodyPr>
            <a:normAutofit fontScale="90000"/>
          </a:bodyPr>
          <a:lstStyle/>
          <a:p>
            <a:r>
              <a:rPr lang="zh-TW" altLang="en-US" sz="4400" b="1" kern="0" spc="75" dirty="0">
                <a:effectLst/>
                <a:ea typeface="標楷體" panose="03000509000000000000" pitchFamily="65" charset="-120"/>
                <a:cs typeface="新細明體" panose="02020500000000000000" pitchFamily="18" charset="-120"/>
              </a:rPr>
              <a:t>主題</a:t>
            </a:r>
            <a:r>
              <a:rPr lang="en-US" altLang="zh-TW" sz="4400" b="1" kern="0" spc="75" dirty="0">
                <a:effectLst/>
                <a:ea typeface="標楷體" panose="03000509000000000000" pitchFamily="65" charset="-120"/>
                <a:cs typeface="新細明體" panose="02020500000000000000" pitchFamily="18" charset="-120"/>
              </a:rPr>
              <a:t>1</a:t>
            </a:r>
            <a:r>
              <a:rPr lang="zh-TW" altLang="zh-TW" sz="4400" b="1" kern="0" spc="75" dirty="0">
                <a:effectLst/>
                <a:ea typeface="標楷體" panose="03000509000000000000" pitchFamily="65" charset="-120"/>
                <a:cs typeface="新細明體" panose="02020500000000000000" pitchFamily="18" charset="-120"/>
              </a:rPr>
              <a:t>：</a:t>
            </a:r>
            <a:r>
              <a:rPr lang="zh-TW" altLang="en-US" b="1" kern="0" spc="75" dirty="0">
                <a:ea typeface="標楷體" panose="03000509000000000000" pitchFamily="65" charset="-120"/>
                <a:cs typeface="新細明體" panose="02020500000000000000" pitchFamily="18" charset="-120"/>
              </a:rPr>
              <a:t>關鍵角色</a:t>
            </a:r>
            <a:br>
              <a:rPr lang="zh-TW" altLang="en-US" sz="4400" dirty="0"/>
            </a:br>
            <a:endParaRPr lang="zh-TW" altLang="en-US" dirty="0"/>
          </a:p>
        </p:txBody>
      </p:sp>
      <p:sp>
        <p:nvSpPr>
          <p:cNvPr id="3" name="內容版面配置區 2">
            <a:extLst>
              <a:ext uri="{FF2B5EF4-FFF2-40B4-BE49-F238E27FC236}">
                <a16:creationId xmlns:a16="http://schemas.microsoft.com/office/drawing/2014/main" id="{015226FD-BF75-14C4-604E-D58C4330A5EC}"/>
              </a:ext>
            </a:extLst>
          </p:cNvPr>
          <p:cNvSpPr>
            <a:spLocks noGrp="1"/>
          </p:cNvSpPr>
          <p:nvPr>
            <p:ph idx="1"/>
          </p:nvPr>
        </p:nvSpPr>
        <p:spPr>
          <a:xfrm>
            <a:off x="149087" y="1898373"/>
            <a:ext cx="12042913" cy="4800601"/>
          </a:xfrm>
        </p:spPr>
        <p:txBody>
          <a:bodyPr>
            <a:normAutofit/>
          </a:bodyPr>
          <a:lstStyle/>
          <a:p>
            <a:pPr marL="0" indent="0">
              <a:buNone/>
            </a:pPr>
            <a:r>
              <a:rPr lang="en-US" altLang="zh-TW" sz="4400" dirty="0"/>
              <a:t>1.</a:t>
            </a:r>
            <a:r>
              <a:rPr lang="zh-TW" altLang="zh-TW" sz="4400" b="1" kern="100" dirty="0">
                <a:solidFill>
                  <a:srgbClr val="000000"/>
                </a:solidFill>
                <a:effectLst/>
                <a:latin typeface="Times New Roman" panose="02020603050405020304" pitchFamily="18" charset="0"/>
                <a:ea typeface="新細明體" panose="02020500000000000000" pitchFamily="18" charset="-120"/>
              </a:rPr>
              <a:t>是聯邦網路的營運主管機關</a:t>
            </a:r>
            <a:r>
              <a:rPr lang="zh-TW" altLang="zh-TW" sz="4400" b="1" dirty="0">
                <a:effectLst/>
              </a:rPr>
              <a:t> </a:t>
            </a:r>
            <a:endParaRPr lang="en-US" altLang="zh-TW" sz="4400" b="1" spc="75" dirty="0">
              <a:effectLst/>
              <a:latin typeface="新細明體" panose="02020500000000000000" pitchFamily="18" charset="-120"/>
              <a:ea typeface="標楷體" panose="03000509000000000000" pitchFamily="65" charset="-120"/>
              <a:cs typeface="新細明體" panose="02020500000000000000" pitchFamily="18" charset="-120"/>
            </a:endParaRPr>
          </a:p>
          <a:p>
            <a:pPr marL="0" indent="0">
              <a:buNone/>
            </a:pPr>
            <a:r>
              <a:rPr lang="en-US" altLang="zh-TW" sz="4400" b="1" dirty="0"/>
              <a:t>2.</a:t>
            </a:r>
            <a:r>
              <a:rPr lang="zh-TW" altLang="zh-TW" sz="4000" b="1" kern="100" dirty="0">
                <a:solidFill>
                  <a:srgbClr val="000000"/>
                </a:solidFill>
                <a:effectLst/>
                <a:latin typeface="Times New Roman" panose="02020603050405020304" pitchFamily="18" charset="0"/>
                <a:ea typeface="新細明體" panose="02020500000000000000" pitchFamily="18" charset="-120"/>
              </a:rPr>
              <a:t>是關鍵基礎設施安全韌性及彈性的國家協調員</a:t>
            </a:r>
            <a:r>
              <a:rPr lang="zh-TW" altLang="zh-TW" sz="4000" b="1" dirty="0">
                <a:effectLst/>
              </a:rPr>
              <a:t> </a:t>
            </a:r>
            <a:endParaRPr lang="en-US" altLang="zh-TW" sz="4000" b="1" kern="0" spc="75" dirty="0">
              <a:effectLst/>
              <a:ea typeface="標楷體" panose="03000509000000000000" pitchFamily="65" charset="-120"/>
              <a:cs typeface="新細明體" panose="02020500000000000000" pitchFamily="18" charset="-120"/>
            </a:endParaRPr>
          </a:p>
          <a:p>
            <a:pPr marL="0" indent="0">
              <a:buNone/>
            </a:pPr>
            <a:r>
              <a:rPr lang="en-US" altLang="zh-TW" sz="4400" b="1" dirty="0"/>
              <a:t>3.</a:t>
            </a:r>
            <a:r>
              <a:rPr lang="zh-TW" altLang="zh-TW" sz="4000" b="1" kern="100" dirty="0">
                <a:effectLst/>
                <a:latin typeface="Times New Roman" panose="02020603050405020304" pitchFamily="18" charset="0"/>
                <a:ea typeface="新細明體" panose="02020500000000000000" pitchFamily="18" charset="-120"/>
                <a:cs typeface="Times New Roman" panose="02020603050405020304" pitchFamily="18" charset="0"/>
              </a:rPr>
              <a:t>乃</a:t>
            </a:r>
            <a:r>
              <a:rPr lang="zh-TW" altLang="zh-TW" sz="4000" b="1"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專為協作和夥伴關係而成立</a:t>
            </a:r>
            <a:r>
              <a:rPr lang="zh-TW" altLang="zh-TW" sz="4000" b="1" dirty="0">
                <a:effectLst/>
              </a:rPr>
              <a:t> </a:t>
            </a:r>
            <a:endParaRPr lang="en-US" altLang="zh-TW" sz="4000" b="1" kern="0" spc="75" dirty="0">
              <a:effectLst/>
              <a:ea typeface="標楷體" panose="03000509000000000000" pitchFamily="65" charset="-120"/>
              <a:cs typeface="新細明體" panose="02020500000000000000" pitchFamily="18" charset="-120"/>
            </a:endParaRPr>
          </a:p>
          <a:p>
            <a:pPr marL="0" indent="0">
              <a:buNone/>
            </a:pPr>
            <a:r>
              <a:rPr lang="en-US" altLang="zh-TW" sz="4000" b="1"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4</a:t>
            </a:r>
            <a:r>
              <a:rPr lang="zh-TW" altLang="en-US" sz="4000" b="1"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4000" b="1"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將政府的利害相關者相互聯繫串聯起來，並與資源、分析和工具進行結合，以幫助彼此建立自己的網路、通信、實體安全和彈性。</a:t>
            </a:r>
            <a:r>
              <a:rPr lang="zh-TW" altLang="zh-TW" sz="4000" b="1" dirty="0">
                <a:solidFill>
                  <a:srgbClr val="FF0000"/>
                </a:solidFill>
                <a:effectLst/>
              </a:rPr>
              <a:t> </a:t>
            </a:r>
            <a:endParaRPr lang="zh-TW" altLang="en-US" sz="4000" b="1" dirty="0">
              <a:solidFill>
                <a:srgbClr val="FF0000"/>
              </a:solidFill>
            </a:endParaRPr>
          </a:p>
        </p:txBody>
      </p:sp>
      <p:sp>
        <p:nvSpPr>
          <p:cNvPr id="4" name="頁尾版面配置區 3"/>
          <p:cNvSpPr>
            <a:spLocks noGrp="1"/>
          </p:cNvSpPr>
          <p:nvPr>
            <p:ph type="ftr" sz="quarter" idx="11"/>
          </p:nvPr>
        </p:nvSpPr>
        <p:spPr/>
        <p:txBody>
          <a:bodyPr/>
          <a:lstStyle/>
          <a:p>
            <a:endParaRPr lang="zh-CN" altLang="en-US"/>
          </a:p>
        </p:txBody>
      </p:sp>
      <p:sp>
        <p:nvSpPr>
          <p:cNvPr id="5" name="投影片編號版面配置區 4"/>
          <p:cNvSpPr>
            <a:spLocks noGrp="1"/>
          </p:cNvSpPr>
          <p:nvPr>
            <p:ph type="sldNum" sz="quarter" idx="12"/>
          </p:nvPr>
        </p:nvSpPr>
        <p:spPr/>
        <p:txBody>
          <a:bodyPr/>
          <a:lstStyle/>
          <a:p>
            <a:fld id="{DDB12F21-99BD-4F85-A7AE-95BD87BF1130}" type="slidenum">
              <a:rPr lang="zh-CN" altLang="en-US" smtClean="0"/>
              <a:t>4</a:t>
            </a:fld>
            <a:endParaRPr lang="zh-CN" altLang="en-US"/>
          </a:p>
        </p:txBody>
      </p:sp>
    </p:spTree>
    <p:extLst>
      <p:ext uri="{BB962C8B-B14F-4D97-AF65-F5344CB8AC3E}">
        <p14:creationId xmlns:p14="http://schemas.microsoft.com/office/powerpoint/2010/main" val="266953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5804263" y="1219201"/>
            <a:ext cx="4359725" cy="435972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4" name="文字方塊 3">
            <a:extLst>
              <a:ext uri="{FF2B5EF4-FFF2-40B4-BE49-F238E27FC236}">
                <a16:creationId xmlns:a16="http://schemas.microsoft.com/office/drawing/2014/main" id="{E9CE9085-8CE6-8252-4462-53B5AD194A1F}"/>
              </a:ext>
            </a:extLst>
          </p:cNvPr>
          <p:cNvSpPr txBox="1"/>
          <p:nvPr/>
        </p:nvSpPr>
        <p:spPr>
          <a:xfrm>
            <a:off x="5945529" y="2828835"/>
            <a:ext cx="4359725" cy="1200329"/>
          </a:xfrm>
          <a:prstGeom prst="rect">
            <a:avLst/>
          </a:prstGeom>
          <a:noFill/>
        </p:spPr>
        <p:txBody>
          <a:bodyPr wrap="square">
            <a:spAutoFit/>
          </a:bodyPr>
          <a:lstStyle/>
          <a:p>
            <a:r>
              <a:rPr lang="zh-TW" altLang="en-US" sz="3600" b="1" kern="0" spc="75" dirty="0">
                <a:ea typeface="標楷體" panose="03000509000000000000" pitchFamily="65" charset="-120"/>
                <a:cs typeface="新細明體" panose="02020500000000000000" pitchFamily="18" charset="-120"/>
              </a:rPr>
              <a:t>主題</a:t>
            </a:r>
            <a:r>
              <a:rPr lang="en-US" altLang="zh-TW" sz="3600" b="1" kern="0" spc="75" dirty="0">
                <a:ea typeface="標楷體" panose="03000509000000000000" pitchFamily="65" charset="-120"/>
                <a:cs typeface="新細明體" panose="02020500000000000000" pitchFamily="18" charset="-120"/>
              </a:rPr>
              <a:t>2</a:t>
            </a:r>
            <a:r>
              <a:rPr lang="zh-TW" altLang="zh-TW" sz="3600" b="1" kern="0" spc="75" dirty="0">
                <a:effectLst/>
                <a:ea typeface="標楷體" panose="03000509000000000000" pitchFamily="65" charset="-120"/>
                <a:cs typeface="新細明體" panose="02020500000000000000" pitchFamily="18" charset="-120"/>
              </a:rPr>
              <a:t>：</a:t>
            </a:r>
            <a:endParaRPr lang="en-US" altLang="zh-TW" sz="3600" b="1" kern="0" spc="75" dirty="0">
              <a:effectLst/>
              <a:ea typeface="標楷體" panose="03000509000000000000" pitchFamily="65" charset="-120"/>
              <a:cs typeface="新細明體" panose="02020500000000000000" pitchFamily="18" charset="-120"/>
            </a:endParaRPr>
          </a:p>
          <a:p>
            <a:r>
              <a:rPr lang="zh-TW" altLang="en-US" sz="3600" b="1" kern="0" spc="75" dirty="0">
                <a:effectLst/>
                <a:ea typeface="標楷體" panose="03000509000000000000" pitchFamily="65" charset="-120"/>
                <a:cs typeface="新細明體" panose="02020500000000000000" pitchFamily="18" charset="-120"/>
              </a:rPr>
              <a:t>     關鍵任務和使命</a:t>
            </a:r>
            <a:endParaRPr lang="en-US" altLang="zh-TW" sz="3600" b="1" kern="0" spc="75" dirty="0">
              <a:effectLst/>
              <a:ea typeface="標楷體" panose="03000509000000000000" pitchFamily="65" charset="-120"/>
              <a:cs typeface="新細明體" panose="02020500000000000000" pitchFamily="18" charset="-120"/>
            </a:endParaRPr>
          </a:p>
        </p:txBody>
      </p:sp>
      <p:sp>
        <p:nvSpPr>
          <p:cNvPr id="8" name="文字方塊 7">
            <a:extLst>
              <a:ext uri="{FF2B5EF4-FFF2-40B4-BE49-F238E27FC236}">
                <a16:creationId xmlns:a16="http://schemas.microsoft.com/office/drawing/2014/main" id="{60685169-A707-2EDD-BB20-0FC313BC6CEA}"/>
              </a:ext>
            </a:extLst>
          </p:cNvPr>
          <p:cNvSpPr txBox="1"/>
          <p:nvPr/>
        </p:nvSpPr>
        <p:spPr>
          <a:xfrm>
            <a:off x="1390650" y="2674632"/>
            <a:ext cx="3667125" cy="1015663"/>
          </a:xfrm>
          <a:prstGeom prst="rect">
            <a:avLst/>
          </a:prstGeom>
          <a:noFill/>
        </p:spPr>
        <p:txBody>
          <a:bodyPr wrap="square">
            <a:spAutoFit/>
          </a:bodyPr>
          <a:lstStyle/>
          <a:p>
            <a:r>
              <a:rPr lang="en-US" altLang="zh-TW" sz="6000" b="1" dirty="0"/>
              <a:t>PART</a:t>
            </a:r>
            <a:r>
              <a:rPr lang="zh-TW" altLang="en-US" sz="6000" b="1" dirty="0"/>
              <a:t> </a:t>
            </a:r>
            <a:r>
              <a:rPr lang="en-US" altLang="zh-TW" sz="6000" b="1" dirty="0"/>
              <a:t>02</a:t>
            </a:r>
            <a:endParaRPr lang="zh-TW" altLang="en-US" sz="6000" b="1" dirty="0"/>
          </a:p>
        </p:txBody>
      </p:sp>
      <p:sp>
        <p:nvSpPr>
          <p:cNvPr id="2" name="頁尾版面配置區 1"/>
          <p:cNvSpPr>
            <a:spLocks noGrp="1"/>
          </p:cNvSpPr>
          <p:nvPr>
            <p:ph type="ftr" sz="quarter" idx="11"/>
          </p:nvPr>
        </p:nvSpPr>
        <p:spPr/>
        <p:txBody>
          <a:bodyPr/>
          <a:lstStyle/>
          <a:p>
            <a:endParaRPr lang="zh-CN" altLang="en-US"/>
          </a:p>
        </p:txBody>
      </p:sp>
      <p:sp>
        <p:nvSpPr>
          <p:cNvPr id="3" name="投影片編號版面配置區 2"/>
          <p:cNvSpPr>
            <a:spLocks noGrp="1"/>
          </p:cNvSpPr>
          <p:nvPr>
            <p:ph type="sldNum" sz="quarter" idx="12"/>
          </p:nvPr>
        </p:nvSpPr>
        <p:spPr/>
        <p:txBody>
          <a:bodyPr/>
          <a:lstStyle/>
          <a:p>
            <a:fld id="{DDB12F21-99BD-4F85-A7AE-95BD87BF1130}" type="slidenum">
              <a:rPr lang="zh-CN" altLang="en-US" smtClean="0"/>
              <a:t>5</a:t>
            </a:fld>
            <a:endParaRPr lang="zh-CN" altLang="en-US"/>
          </a:p>
        </p:txBody>
      </p:sp>
    </p:spTree>
    <p:extLst>
      <p:ext uri="{BB962C8B-B14F-4D97-AF65-F5344CB8AC3E}">
        <p14:creationId xmlns:p14="http://schemas.microsoft.com/office/powerpoint/2010/main" val="63398386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4378363" y="1038340"/>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cxnSp>
        <p:nvCxnSpPr>
          <p:cNvPr id="13" name="直接连接符 12"/>
          <p:cNvCxnSpPr>
            <a:cxnSpLocks/>
          </p:cNvCxnSpPr>
          <p:nvPr/>
        </p:nvCxnSpPr>
        <p:spPr>
          <a:xfrm>
            <a:off x="4638675" y="1092340"/>
            <a:ext cx="3790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椭圆 8">
            <a:extLst>
              <a:ext uri="{FF2B5EF4-FFF2-40B4-BE49-F238E27FC236}">
                <a16:creationId xmlns:a16="http://schemas.microsoft.com/office/drawing/2014/main" id="{2348AA73-C564-4FE6-6D14-2BDCC9DE47AE}"/>
              </a:ext>
            </a:extLst>
          </p:cNvPr>
          <p:cNvSpPr/>
          <p:nvPr/>
        </p:nvSpPr>
        <p:spPr>
          <a:xfrm>
            <a:off x="4378363" y="1849277"/>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9" name="椭圆 8">
            <a:extLst>
              <a:ext uri="{FF2B5EF4-FFF2-40B4-BE49-F238E27FC236}">
                <a16:creationId xmlns:a16="http://schemas.microsoft.com/office/drawing/2014/main" id="{62634683-14AE-9549-A57F-7529CD4DBA5D}"/>
              </a:ext>
            </a:extLst>
          </p:cNvPr>
          <p:cNvSpPr/>
          <p:nvPr/>
        </p:nvSpPr>
        <p:spPr>
          <a:xfrm>
            <a:off x="4402926" y="2812194"/>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cxnSp>
        <p:nvCxnSpPr>
          <p:cNvPr id="20" name="直接连接符 12">
            <a:extLst>
              <a:ext uri="{FF2B5EF4-FFF2-40B4-BE49-F238E27FC236}">
                <a16:creationId xmlns:a16="http://schemas.microsoft.com/office/drawing/2014/main" id="{3696118B-6046-20A9-E512-30AC85F3B6DE}"/>
              </a:ext>
            </a:extLst>
          </p:cNvPr>
          <p:cNvCxnSpPr>
            <a:cxnSpLocks/>
          </p:cNvCxnSpPr>
          <p:nvPr/>
        </p:nvCxnSpPr>
        <p:spPr>
          <a:xfrm>
            <a:off x="4638675" y="1941682"/>
            <a:ext cx="3790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12">
            <a:extLst>
              <a:ext uri="{FF2B5EF4-FFF2-40B4-BE49-F238E27FC236}">
                <a16:creationId xmlns:a16="http://schemas.microsoft.com/office/drawing/2014/main" id="{61EA6AA1-606B-A46B-3840-846B12C93051}"/>
              </a:ext>
            </a:extLst>
          </p:cNvPr>
          <p:cNvCxnSpPr>
            <a:cxnSpLocks/>
          </p:cNvCxnSpPr>
          <p:nvPr/>
        </p:nvCxnSpPr>
        <p:spPr>
          <a:xfrm>
            <a:off x="4534076" y="2831960"/>
            <a:ext cx="37909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文字方塊 27">
            <a:extLst>
              <a:ext uri="{FF2B5EF4-FFF2-40B4-BE49-F238E27FC236}">
                <a16:creationId xmlns:a16="http://schemas.microsoft.com/office/drawing/2014/main" id="{3CF43C8D-04C8-7593-E07E-E3FF7FBBBE10}"/>
              </a:ext>
            </a:extLst>
          </p:cNvPr>
          <p:cNvSpPr txBox="1"/>
          <p:nvPr/>
        </p:nvSpPr>
        <p:spPr>
          <a:xfrm>
            <a:off x="1212574" y="1158216"/>
            <a:ext cx="9382777" cy="707886"/>
          </a:xfrm>
          <a:prstGeom prst="rect">
            <a:avLst/>
          </a:prstGeom>
          <a:noFill/>
        </p:spPr>
        <p:txBody>
          <a:bodyPr wrap="square">
            <a:spAutoFit/>
          </a:bodyPr>
          <a:lstStyle/>
          <a:p>
            <a:r>
              <a:rPr lang="zh-TW" altLang="zh-TW" sz="4000" b="1"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強化網路之安全性與韌性</a:t>
            </a:r>
            <a:endParaRPr lang="zh-TW" altLang="zh-TW" sz="4000" b="1" dirty="0">
              <a:solidFill>
                <a:srgbClr val="FF0000"/>
              </a:solidFill>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34" name="文字方塊 33">
            <a:extLst>
              <a:ext uri="{FF2B5EF4-FFF2-40B4-BE49-F238E27FC236}">
                <a16:creationId xmlns:a16="http://schemas.microsoft.com/office/drawing/2014/main" id="{D6E027EA-E47A-2346-81CE-8A26C2829D98}"/>
              </a:ext>
            </a:extLst>
          </p:cNvPr>
          <p:cNvSpPr txBox="1"/>
          <p:nvPr/>
        </p:nvSpPr>
        <p:spPr>
          <a:xfrm>
            <a:off x="1381539" y="1984819"/>
            <a:ext cx="9200824" cy="584775"/>
          </a:xfrm>
          <a:prstGeom prst="rect">
            <a:avLst/>
          </a:prstGeom>
          <a:noFill/>
        </p:spPr>
        <p:txBody>
          <a:bodyPr wrap="square">
            <a:spAutoFit/>
          </a:bodyPr>
          <a:lstStyle/>
          <a:p>
            <a:r>
              <a:rPr lang="zh-TW" altLang="zh-TW" sz="3200" b="1" kern="100" cap="all"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打擊網路犯罪</a:t>
            </a:r>
            <a:endParaRPr lang="zh-TW" altLang="en-US" sz="3200" b="1" dirty="0">
              <a:solidFill>
                <a:srgbClr val="FF0000"/>
              </a:solidFill>
            </a:endParaRPr>
          </a:p>
        </p:txBody>
      </p:sp>
      <p:sp>
        <p:nvSpPr>
          <p:cNvPr id="42" name="文字方塊 41">
            <a:extLst>
              <a:ext uri="{FF2B5EF4-FFF2-40B4-BE49-F238E27FC236}">
                <a16:creationId xmlns:a16="http://schemas.microsoft.com/office/drawing/2014/main" id="{176F847D-0DCD-5B36-F9AE-FD06999A717C}"/>
              </a:ext>
            </a:extLst>
          </p:cNvPr>
          <p:cNvSpPr txBox="1"/>
          <p:nvPr/>
        </p:nvSpPr>
        <p:spPr>
          <a:xfrm>
            <a:off x="1212574" y="2831960"/>
            <a:ext cx="9357873" cy="646331"/>
          </a:xfrm>
          <a:prstGeom prst="rect">
            <a:avLst/>
          </a:prstGeom>
          <a:noFill/>
        </p:spPr>
        <p:txBody>
          <a:bodyPr wrap="square">
            <a:spAutoFit/>
          </a:bodyPr>
          <a:lstStyle/>
          <a:p>
            <a:r>
              <a:rPr lang="zh-TW" altLang="zh-TW" sz="3600" b="1" kern="100" dirty="0">
                <a:effectLst/>
                <a:latin typeface="Calibri" panose="020F0502020204030204" pitchFamily="34" charset="0"/>
                <a:ea typeface="新細明體" panose="02020500000000000000" pitchFamily="18" charset="-120"/>
                <a:cs typeface="Times New Roman" panose="02020603050405020304" pitchFamily="18" charset="0"/>
              </a:rPr>
              <a:t>保護聯邦網路</a:t>
            </a:r>
            <a:endParaRPr lang="zh-TW" altLang="en-US" sz="3600" b="1" dirty="0"/>
          </a:p>
        </p:txBody>
      </p:sp>
      <p:sp>
        <p:nvSpPr>
          <p:cNvPr id="44" name="文字方塊 43">
            <a:extLst>
              <a:ext uri="{FF2B5EF4-FFF2-40B4-BE49-F238E27FC236}">
                <a16:creationId xmlns:a16="http://schemas.microsoft.com/office/drawing/2014/main" id="{4A886B11-A080-A1F1-F19B-2EAAC1A8FDCF}"/>
              </a:ext>
            </a:extLst>
          </p:cNvPr>
          <p:cNvSpPr txBox="1"/>
          <p:nvPr/>
        </p:nvSpPr>
        <p:spPr>
          <a:xfrm>
            <a:off x="1311965" y="3695597"/>
            <a:ext cx="9162398" cy="769441"/>
          </a:xfrm>
          <a:prstGeom prst="rect">
            <a:avLst/>
          </a:prstGeom>
          <a:noFill/>
        </p:spPr>
        <p:txBody>
          <a:bodyPr wrap="square">
            <a:spAutoFit/>
          </a:bodyPr>
          <a:lstStyle/>
          <a:p>
            <a:r>
              <a:rPr lang="zh-TW" altLang="zh-TW" sz="4400" b="1" kern="100" cap="all"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保護重大關鍵基礎設施</a:t>
            </a:r>
            <a:endParaRPr lang="zh-TW" altLang="en-US" sz="4400" b="1" dirty="0">
              <a:solidFill>
                <a:srgbClr val="FF0000"/>
              </a:solidFill>
            </a:endParaRPr>
          </a:p>
        </p:txBody>
      </p:sp>
      <p:cxnSp>
        <p:nvCxnSpPr>
          <p:cNvPr id="46" name="直接连接符 12">
            <a:extLst>
              <a:ext uri="{FF2B5EF4-FFF2-40B4-BE49-F238E27FC236}">
                <a16:creationId xmlns:a16="http://schemas.microsoft.com/office/drawing/2014/main" id="{F44F3E3E-1647-014A-BDF2-BA9D8358F1D6}"/>
              </a:ext>
            </a:extLst>
          </p:cNvPr>
          <p:cNvCxnSpPr>
            <a:cxnSpLocks/>
          </p:cNvCxnSpPr>
          <p:nvPr/>
        </p:nvCxnSpPr>
        <p:spPr>
          <a:xfrm>
            <a:off x="4513802" y="3704616"/>
            <a:ext cx="481947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椭圆 8">
            <a:extLst>
              <a:ext uri="{FF2B5EF4-FFF2-40B4-BE49-F238E27FC236}">
                <a16:creationId xmlns:a16="http://schemas.microsoft.com/office/drawing/2014/main" id="{1B53E65E-8220-9EE0-28A1-BDF0C0E962D5}"/>
              </a:ext>
            </a:extLst>
          </p:cNvPr>
          <p:cNvSpPr/>
          <p:nvPr/>
        </p:nvSpPr>
        <p:spPr>
          <a:xfrm>
            <a:off x="4400651" y="3650616"/>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cxnSp>
        <p:nvCxnSpPr>
          <p:cNvPr id="49" name="直接连接符 12">
            <a:extLst>
              <a:ext uri="{FF2B5EF4-FFF2-40B4-BE49-F238E27FC236}">
                <a16:creationId xmlns:a16="http://schemas.microsoft.com/office/drawing/2014/main" id="{76FDCF41-4339-94DD-F5DB-A40DF8D295B9}"/>
              </a:ext>
            </a:extLst>
          </p:cNvPr>
          <p:cNvCxnSpPr>
            <a:cxnSpLocks/>
            <a:stCxn id="50" idx="6"/>
          </p:cNvCxnSpPr>
          <p:nvPr/>
        </p:nvCxnSpPr>
        <p:spPr>
          <a:xfrm flipV="1">
            <a:off x="4534951" y="4505222"/>
            <a:ext cx="4900048" cy="200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椭圆 8">
            <a:extLst>
              <a:ext uri="{FF2B5EF4-FFF2-40B4-BE49-F238E27FC236}">
                <a16:creationId xmlns:a16="http://schemas.microsoft.com/office/drawing/2014/main" id="{14596822-9774-07CA-9097-668DF9F7EB8D}"/>
              </a:ext>
            </a:extLst>
          </p:cNvPr>
          <p:cNvSpPr/>
          <p:nvPr/>
        </p:nvSpPr>
        <p:spPr>
          <a:xfrm>
            <a:off x="4426951" y="4471300"/>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53" name="文字方塊 52">
            <a:extLst>
              <a:ext uri="{FF2B5EF4-FFF2-40B4-BE49-F238E27FC236}">
                <a16:creationId xmlns:a16="http://schemas.microsoft.com/office/drawing/2014/main" id="{424C0019-9758-D3F4-808D-4956F44D70E2}"/>
              </a:ext>
            </a:extLst>
          </p:cNvPr>
          <p:cNvSpPr txBox="1"/>
          <p:nvPr/>
        </p:nvSpPr>
        <p:spPr>
          <a:xfrm>
            <a:off x="1311965" y="4559222"/>
            <a:ext cx="9271811" cy="646331"/>
          </a:xfrm>
          <a:prstGeom prst="rect">
            <a:avLst/>
          </a:prstGeom>
          <a:noFill/>
        </p:spPr>
        <p:txBody>
          <a:bodyPr wrap="square">
            <a:spAutoFit/>
          </a:bodyPr>
          <a:lstStyle/>
          <a:p>
            <a:r>
              <a:rPr lang="zh-TW" altLang="zh-TW" sz="3600" b="1" kern="100" cap="all" dirty="0">
                <a:effectLst/>
                <a:latin typeface="Times New Roman" panose="02020603050405020304" pitchFamily="18" charset="0"/>
                <a:ea typeface="新細明體" panose="02020500000000000000" pitchFamily="18" charset="-120"/>
                <a:cs typeface="Times New Roman" panose="02020603050405020304" pitchFamily="18" charset="0"/>
              </a:rPr>
              <a:t>發出</a:t>
            </a:r>
            <a:r>
              <a:rPr lang="en-US" altLang="zh-TW" sz="3600" b="1" kern="100" cap="all" dirty="0">
                <a:effectLst/>
                <a:latin typeface="Times New Roman" panose="02020603050405020304" pitchFamily="18" charset="0"/>
                <a:ea typeface="新細明體" panose="02020500000000000000" pitchFamily="18" charset="-120"/>
              </a:rPr>
              <a:t>CISA</a:t>
            </a:r>
            <a:r>
              <a:rPr lang="zh-TW" altLang="zh-TW" sz="3600" b="1" kern="100" cap="all" dirty="0">
                <a:effectLst/>
                <a:latin typeface="Times New Roman" panose="02020603050405020304" pitchFamily="18" charset="0"/>
                <a:ea typeface="新細明體" panose="02020500000000000000" pitchFamily="18" charset="-120"/>
                <a:cs typeface="Times New Roman" panose="02020603050405020304" pitchFamily="18" charset="0"/>
              </a:rPr>
              <a:t>之行政通知書</a:t>
            </a:r>
            <a:endParaRPr lang="zh-TW" altLang="zh-TW" sz="3200" b="1"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3" name="文字方塊 2">
            <a:extLst>
              <a:ext uri="{FF2B5EF4-FFF2-40B4-BE49-F238E27FC236}">
                <a16:creationId xmlns:a16="http://schemas.microsoft.com/office/drawing/2014/main" id="{771A187A-BAE8-BF4E-AA78-21CFE669FE99}"/>
              </a:ext>
            </a:extLst>
          </p:cNvPr>
          <p:cNvSpPr txBox="1"/>
          <p:nvPr/>
        </p:nvSpPr>
        <p:spPr>
          <a:xfrm>
            <a:off x="735496" y="5546413"/>
            <a:ext cx="9860730" cy="707886"/>
          </a:xfrm>
          <a:prstGeom prst="rect">
            <a:avLst/>
          </a:prstGeom>
          <a:noFill/>
        </p:spPr>
        <p:txBody>
          <a:bodyPr wrap="square">
            <a:spAutoFit/>
          </a:bodyPr>
          <a:lstStyle/>
          <a:p>
            <a:r>
              <a:rPr lang="zh-TW" altLang="zh-TW" sz="4000" b="1" kern="100" dirty="0">
                <a:effectLst/>
                <a:latin typeface="Times New Roman" panose="02020603050405020304" pitchFamily="18" charset="0"/>
                <a:ea typeface="新細明體" panose="02020500000000000000" pitchFamily="18" charset="-120"/>
                <a:cs typeface="Times New Roman" panose="02020603050405020304" pitchFamily="18" charset="0"/>
              </a:rPr>
              <a:t>協調利害相關者之參與</a:t>
            </a:r>
            <a:endParaRPr lang="zh-TW" altLang="en-US" sz="4000" b="1" dirty="0"/>
          </a:p>
        </p:txBody>
      </p:sp>
      <p:sp>
        <p:nvSpPr>
          <p:cNvPr id="4" name="椭圆 8">
            <a:extLst>
              <a:ext uri="{FF2B5EF4-FFF2-40B4-BE49-F238E27FC236}">
                <a16:creationId xmlns:a16="http://schemas.microsoft.com/office/drawing/2014/main" id="{E367CB2B-CE33-696D-8B86-EDFB1CA86A91}"/>
              </a:ext>
            </a:extLst>
          </p:cNvPr>
          <p:cNvSpPr/>
          <p:nvPr/>
        </p:nvSpPr>
        <p:spPr>
          <a:xfrm>
            <a:off x="4490652" y="5438113"/>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cxnSp>
        <p:nvCxnSpPr>
          <p:cNvPr id="5" name="直接连接符 12">
            <a:extLst>
              <a:ext uri="{FF2B5EF4-FFF2-40B4-BE49-F238E27FC236}">
                <a16:creationId xmlns:a16="http://schemas.microsoft.com/office/drawing/2014/main" id="{C8E89F89-3F5E-3E19-B8AD-71552F81201F}"/>
              </a:ext>
            </a:extLst>
          </p:cNvPr>
          <p:cNvCxnSpPr>
            <a:cxnSpLocks/>
          </p:cNvCxnSpPr>
          <p:nvPr/>
        </p:nvCxnSpPr>
        <p:spPr>
          <a:xfrm flipV="1">
            <a:off x="4638675" y="5472035"/>
            <a:ext cx="4900048" cy="200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B54F73B7-8F95-59D1-8552-0EF91E3BC348}"/>
              </a:ext>
            </a:extLst>
          </p:cNvPr>
          <p:cNvSpPr txBox="1"/>
          <p:nvPr/>
        </p:nvSpPr>
        <p:spPr>
          <a:xfrm>
            <a:off x="438150" y="356713"/>
            <a:ext cx="6096000" cy="584775"/>
          </a:xfrm>
          <a:prstGeom prst="rect">
            <a:avLst/>
          </a:prstGeom>
          <a:noFill/>
        </p:spPr>
        <p:txBody>
          <a:bodyPr wrap="square">
            <a:spAutoFit/>
          </a:bodyPr>
          <a:lstStyle/>
          <a:p>
            <a:r>
              <a:rPr lang="zh-TW" altLang="en-US" sz="3200" b="1" kern="0" spc="75" dirty="0">
                <a:effectLst/>
                <a:ea typeface="標楷體" panose="03000509000000000000" pitchFamily="65" charset="-120"/>
                <a:cs typeface="新細明體" panose="02020500000000000000" pitchFamily="18" charset="-120"/>
              </a:rPr>
              <a:t>主題</a:t>
            </a:r>
            <a:r>
              <a:rPr lang="en-US" altLang="zh-TW" sz="3200" b="1" kern="0" spc="75" dirty="0">
                <a:effectLst/>
                <a:ea typeface="標楷體" panose="03000509000000000000" pitchFamily="65" charset="-120"/>
                <a:cs typeface="新細明體" panose="02020500000000000000" pitchFamily="18" charset="-120"/>
              </a:rPr>
              <a:t>2</a:t>
            </a:r>
            <a:r>
              <a:rPr lang="zh-TW" altLang="en-US" sz="3200" b="1" kern="0" spc="75" dirty="0">
                <a:effectLst/>
                <a:ea typeface="標楷體" panose="03000509000000000000" pitchFamily="65" charset="-120"/>
                <a:cs typeface="新細明體" panose="02020500000000000000" pitchFamily="18" charset="-120"/>
              </a:rPr>
              <a:t>：關鍵任務和使命</a:t>
            </a:r>
            <a:endParaRPr lang="zh-TW" altLang="en-US" sz="3200" b="1" kern="0" spc="75" dirty="0">
              <a:ea typeface="標楷體" panose="03000509000000000000" pitchFamily="65" charset="-120"/>
            </a:endParaRPr>
          </a:p>
        </p:txBody>
      </p:sp>
      <p:sp>
        <p:nvSpPr>
          <p:cNvPr id="2" name="頁尾版面配置區 1"/>
          <p:cNvSpPr>
            <a:spLocks noGrp="1"/>
          </p:cNvSpPr>
          <p:nvPr>
            <p:ph type="ftr" sz="quarter" idx="11"/>
          </p:nvPr>
        </p:nvSpPr>
        <p:spPr/>
        <p:txBody>
          <a:bodyPr/>
          <a:lstStyle/>
          <a:p>
            <a:endParaRPr lang="zh-CN" altLang="en-US"/>
          </a:p>
        </p:txBody>
      </p:sp>
      <p:sp>
        <p:nvSpPr>
          <p:cNvPr id="6" name="投影片編號版面配置區 5"/>
          <p:cNvSpPr>
            <a:spLocks noGrp="1"/>
          </p:cNvSpPr>
          <p:nvPr>
            <p:ph type="sldNum" sz="quarter" idx="12"/>
          </p:nvPr>
        </p:nvSpPr>
        <p:spPr/>
        <p:txBody>
          <a:bodyPr/>
          <a:lstStyle/>
          <a:p>
            <a:fld id="{DDB12F21-99BD-4F85-A7AE-95BD87BF1130}" type="slidenum">
              <a:rPr lang="zh-CN" altLang="en-US" smtClean="0"/>
              <a:t>6</a:t>
            </a:fld>
            <a:endParaRPr lang="zh-CN" altLang="en-US"/>
          </a:p>
        </p:txBody>
      </p:sp>
    </p:spTree>
    <p:extLst>
      <p:ext uri="{BB962C8B-B14F-4D97-AF65-F5344CB8AC3E}">
        <p14:creationId xmlns:p14="http://schemas.microsoft.com/office/powerpoint/2010/main" val="1294563641"/>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1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53" presetClass="entr" presetSubtype="16" fill="hold" grpId="0" nodeType="withEffect">
                                  <p:stCondLst>
                                    <p:cond delay="10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100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childTnLst>
                          </p:cTn>
                        </p:par>
                        <p:par>
                          <p:cTn id="41" fill="hold">
                            <p:stCondLst>
                              <p:cond delay="5500"/>
                            </p:stCondLst>
                            <p:childTnLst>
                              <p:par>
                                <p:cTn id="42" presetID="22" presetClass="entr" presetSubtype="8"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left)">
                                      <p:cBhvr>
                                        <p:cTn id="44" dur="500"/>
                                        <p:tgtEl>
                                          <p:spTgt spid="49"/>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100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par>
                          <p:cTn id="55" fill="hold">
                            <p:stCondLst>
                              <p:cond delay="7000"/>
                            </p:stCondLst>
                            <p:childTnLst>
                              <p:par>
                                <p:cTn id="56" presetID="2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48" grpId="0" animBg="1"/>
      <p:bldP spid="50"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5804263" y="1219201"/>
            <a:ext cx="4359725" cy="435972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4" name="文字方塊 3">
            <a:extLst>
              <a:ext uri="{FF2B5EF4-FFF2-40B4-BE49-F238E27FC236}">
                <a16:creationId xmlns:a16="http://schemas.microsoft.com/office/drawing/2014/main" id="{E9CE9085-8CE6-8252-4462-53B5AD194A1F}"/>
              </a:ext>
            </a:extLst>
          </p:cNvPr>
          <p:cNvSpPr txBox="1"/>
          <p:nvPr/>
        </p:nvSpPr>
        <p:spPr>
          <a:xfrm>
            <a:off x="5922380" y="2798898"/>
            <a:ext cx="4359725" cy="1200329"/>
          </a:xfrm>
          <a:prstGeom prst="rect">
            <a:avLst/>
          </a:prstGeom>
          <a:noFill/>
        </p:spPr>
        <p:txBody>
          <a:bodyPr wrap="square">
            <a:spAutoFit/>
          </a:bodyPr>
          <a:lstStyle/>
          <a:p>
            <a:r>
              <a:rPr lang="zh-TW" altLang="en-US" sz="3600" b="1" kern="0" spc="75" dirty="0">
                <a:ea typeface="標楷體" panose="03000509000000000000" pitchFamily="65" charset="-120"/>
                <a:cs typeface="新細明體" panose="02020500000000000000" pitchFamily="18" charset="-120"/>
              </a:rPr>
              <a:t>主題</a:t>
            </a:r>
            <a:r>
              <a:rPr lang="en-US" altLang="zh-TW" sz="3600" b="1" kern="0" spc="75" dirty="0">
                <a:effectLst/>
                <a:ea typeface="標楷體" panose="03000509000000000000" pitchFamily="65" charset="-120"/>
                <a:cs typeface="新細明體" panose="02020500000000000000" pitchFamily="18" charset="-120"/>
              </a:rPr>
              <a:t>3</a:t>
            </a:r>
            <a:r>
              <a:rPr lang="zh-TW" altLang="zh-TW" sz="3600" b="1" kern="0" spc="75" dirty="0">
                <a:effectLst/>
                <a:ea typeface="標楷體" panose="03000509000000000000" pitchFamily="65" charset="-120"/>
                <a:cs typeface="新細明體" panose="02020500000000000000" pitchFamily="18" charset="-120"/>
              </a:rPr>
              <a:t>：</a:t>
            </a:r>
            <a:endParaRPr lang="en-US" altLang="zh-TW" sz="3600" b="1" kern="0" spc="75" dirty="0">
              <a:ea typeface="標楷體" panose="03000509000000000000" pitchFamily="65" charset="-120"/>
              <a:cs typeface="新細明體" panose="02020500000000000000" pitchFamily="18" charset="-120"/>
            </a:endParaRPr>
          </a:p>
          <a:p>
            <a:r>
              <a:rPr lang="zh-TW" altLang="en-US" sz="3600" b="1" kern="0" spc="75" dirty="0">
                <a:ea typeface="標楷體" panose="03000509000000000000" pitchFamily="65" charset="-120"/>
              </a:rPr>
              <a:t>        關鍵組織職掌</a:t>
            </a:r>
          </a:p>
        </p:txBody>
      </p:sp>
      <p:sp>
        <p:nvSpPr>
          <p:cNvPr id="8" name="文字方塊 7">
            <a:extLst>
              <a:ext uri="{FF2B5EF4-FFF2-40B4-BE49-F238E27FC236}">
                <a16:creationId xmlns:a16="http://schemas.microsoft.com/office/drawing/2014/main" id="{60685169-A707-2EDD-BB20-0FC313BC6CEA}"/>
              </a:ext>
            </a:extLst>
          </p:cNvPr>
          <p:cNvSpPr txBox="1"/>
          <p:nvPr/>
        </p:nvSpPr>
        <p:spPr>
          <a:xfrm>
            <a:off x="1390650" y="2674632"/>
            <a:ext cx="3667125" cy="1015663"/>
          </a:xfrm>
          <a:prstGeom prst="rect">
            <a:avLst/>
          </a:prstGeom>
          <a:noFill/>
        </p:spPr>
        <p:txBody>
          <a:bodyPr wrap="square">
            <a:spAutoFit/>
          </a:bodyPr>
          <a:lstStyle/>
          <a:p>
            <a:r>
              <a:rPr lang="en-US" altLang="zh-TW" sz="6000" b="1" dirty="0"/>
              <a:t>PART</a:t>
            </a:r>
            <a:r>
              <a:rPr lang="zh-TW" altLang="en-US" sz="6000" b="1" dirty="0"/>
              <a:t> </a:t>
            </a:r>
            <a:r>
              <a:rPr lang="en-US" altLang="zh-TW" sz="6000" b="1" dirty="0"/>
              <a:t>03</a:t>
            </a:r>
            <a:endParaRPr lang="zh-TW" altLang="en-US" sz="6000" b="1" dirty="0"/>
          </a:p>
        </p:txBody>
      </p:sp>
      <p:sp>
        <p:nvSpPr>
          <p:cNvPr id="2" name="頁尾版面配置區 1"/>
          <p:cNvSpPr>
            <a:spLocks noGrp="1"/>
          </p:cNvSpPr>
          <p:nvPr>
            <p:ph type="ftr" sz="quarter" idx="11"/>
          </p:nvPr>
        </p:nvSpPr>
        <p:spPr/>
        <p:txBody>
          <a:bodyPr/>
          <a:lstStyle/>
          <a:p>
            <a:endParaRPr lang="zh-CN" altLang="en-US"/>
          </a:p>
        </p:txBody>
      </p:sp>
      <p:sp>
        <p:nvSpPr>
          <p:cNvPr id="3" name="投影片編號版面配置區 2"/>
          <p:cNvSpPr>
            <a:spLocks noGrp="1"/>
          </p:cNvSpPr>
          <p:nvPr>
            <p:ph type="sldNum" sz="quarter" idx="12"/>
          </p:nvPr>
        </p:nvSpPr>
        <p:spPr/>
        <p:txBody>
          <a:bodyPr/>
          <a:lstStyle/>
          <a:p>
            <a:fld id="{DDB12F21-99BD-4F85-A7AE-95BD87BF1130}" type="slidenum">
              <a:rPr lang="zh-CN" altLang="en-US" smtClean="0"/>
              <a:t>7</a:t>
            </a:fld>
            <a:endParaRPr lang="zh-CN" altLang="en-US"/>
          </a:p>
        </p:txBody>
      </p:sp>
    </p:spTree>
    <p:extLst>
      <p:ext uri="{BB962C8B-B14F-4D97-AF65-F5344CB8AC3E}">
        <p14:creationId xmlns:p14="http://schemas.microsoft.com/office/powerpoint/2010/main" val="407971771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C975F50-2534-9F48-AA35-6FB8C68DC4EA}"/>
              </a:ext>
            </a:extLst>
          </p:cNvPr>
          <p:cNvSpPr txBox="1">
            <a:spLocks noGrp="1"/>
          </p:cNvSpPr>
          <p:nvPr>
            <p:ph type="title"/>
          </p:nvPr>
        </p:nvSpPr>
        <p:spPr>
          <a:xfrm>
            <a:off x="751593" y="291133"/>
            <a:ext cx="10515600" cy="424732"/>
          </a:xfrm>
          <a:prstGeom prst="rect">
            <a:avLst/>
          </a:prstGeom>
          <a:noFill/>
        </p:spPr>
        <p:txBody>
          <a:bodyPr wrap="square">
            <a:spAutoFit/>
          </a:bodyPr>
          <a:lstStyle/>
          <a:p>
            <a:r>
              <a:rPr lang="zh-TW" altLang="en-US" sz="2400" b="1" kern="0" spc="75" dirty="0">
                <a:ea typeface="標楷體" panose="03000509000000000000" pitchFamily="65" charset="-120"/>
                <a:cs typeface="新細明體" panose="02020500000000000000" pitchFamily="18" charset="-120"/>
              </a:rPr>
              <a:t>主題</a:t>
            </a:r>
            <a:r>
              <a:rPr lang="en-US" altLang="zh-TW" sz="2400" b="1" kern="0" spc="75" dirty="0">
                <a:effectLst/>
                <a:ea typeface="標楷體" panose="03000509000000000000" pitchFamily="65" charset="-120"/>
                <a:cs typeface="新細明體" panose="02020500000000000000" pitchFamily="18" charset="-120"/>
              </a:rPr>
              <a:t>3</a:t>
            </a:r>
            <a:r>
              <a:rPr lang="zh-TW" altLang="zh-TW" sz="2400" b="1" kern="0" spc="75" dirty="0">
                <a:effectLst/>
                <a:ea typeface="標楷體" panose="03000509000000000000" pitchFamily="65" charset="-120"/>
                <a:cs typeface="新細明體" panose="02020500000000000000" pitchFamily="18" charset="-120"/>
              </a:rPr>
              <a:t>：</a:t>
            </a:r>
            <a:r>
              <a:rPr lang="en-US" altLang="zh-TW" sz="2400" b="1" kern="0" spc="75" dirty="0">
                <a:effectLst/>
                <a:ea typeface="標楷體" panose="03000509000000000000" pitchFamily="65" charset="-120"/>
                <a:cs typeface="新細明體" panose="02020500000000000000" pitchFamily="18" charset="-120"/>
              </a:rPr>
              <a:t>CISA</a:t>
            </a:r>
            <a:r>
              <a:rPr lang="zh-TW" altLang="en-US" sz="2400" b="1" kern="0" spc="75" dirty="0">
                <a:ea typeface="標楷體" panose="03000509000000000000" pitchFamily="65" charset="-120"/>
              </a:rPr>
              <a:t>關鍵組織職掌</a:t>
            </a:r>
          </a:p>
        </p:txBody>
      </p:sp>
      <p:pic>
        <p:nvPicPr>
          <p:cNvPr id="8" name="內容版面配置區 7">
            <a:extLst>
              <a:ext uri="{FF2B5EF4-FFF2-40B4-BE49-F238E27FC236}">
                <a16:creationId xmlns:a16="http://schemas.microsoft.com/office/drawing/2014/main" id="{25E954D9-0D97-4541-AC31-37E185C74C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14" y="715866"/>
            <a:ext cx="12722087" cy="5876282"/>
          </a:xfrm>
          <a:prstGeom prst="rect">
            <a:avLst/>
          </a:prstGeom>
          <a:noFill/>
        </p:spPr>
      </p:pic>
      <p:sp>
        <p:nvSpPr>
          <p:cNvPr id="2" name="頁尾版面配置區 1"/>
          <p:cNvSpPr>
            <a:spLocks noGrp="1"/>
          </p:cNvSpPr>
          <p:nvPr>
            <p:ph type="ftr" sz="quarter" idx="11"/>
          </p:nvPr>
        </p:nvSpPr>
        <p:spPr/>
        <p:txBody>
          <a:bodyPr/>
          <a:lstStyle/>
          <a:p>
            <a:endParaRPr lang="zh-CN" altLang="en-US"/>
          </a:p>
        </p:txBody>
      </p:sp>
      <p:sp>
        <p:nvSpPr>
          <p:cNvPr id="3" name="投影片編號版面配置區 2"/>
          <p:cNvSpPr>
            <a:spLocks noGrp="1"/>
          </p:cNvSpPr>
          <p:nvPr>
            <p:ph type="sldNum" sz="quarter" idx="12"/>
          </p:nvPr>
        </p:nvSpPr>
        <p:spPr/>
        <p:txBody>
          <a:bodyPr/>
          <a:lstStyle/>
          <a:p>
            <a:fld id="{DDB12F21-99BD-4F85-A7AE-95BD87BF1130}" type="slidenum">
              <a:rPr lang="zh-CN" altLang="en-US" smtClean="0"/>
              <a:t>8</a:t>
            </a:fld>
            <a:endParaRPr lang="zh-CN" altLang="en-US"/>
          </a:p>
        </p:txBody>
      </p:sp>
    </p:spTree>
    <p:extLst>
      <p:ext uri="{BB962C8B-B14F-4D97-AF65-F5344CB8AC3E}">
        <p14:creationId xmlns:p14="http://schemas.microsoft.com/office/powerpoint/2010/main" val="414364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箭头连接符 10"/>
          <p:cNvCxnSpPr>
            <a:cxnSpLocks/>
          </p:cNvCxnSpPr>
          <p:nvPr/>
        </p:nvCxnSpPr>
        <p:spPr>
          <a:xfrm>
            <a:off x="4034063" y="982045"/>
            <a:ext cx="412387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cxnSpLocks/>
          </p:cNvCxnSpPr>
          <p:nvPr/>
        </p:nvCxnSpPr>
        <p:spPr>
          <a:xfrm>
            <a:off x="3817641" y="3139936"/>
            <a:ext cx="442867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A9436022-1246-CCA4-C853-13B98F9168F8}"/>
              </a:ext>
            </a:extLst>
          </p:cNvPr>
          <p:cNvSpPr txBox="1"/>
          <p:nvPr/>
        </p:nvSpPr>
        <p:spPr>
          <a:xfrm>
            <a:off x="1745211" y="1965483"/>
            <a:ext cx="2178073" cy="646331"/>
          </a:xfrm>
          <a:prstGeom prst="rect">
            <a:avLst/>
          </a:prstGeom>
          <a:noFill/>
        </p:spPr>
        <p:txBody>
          <a:bodyPr wrap="square">
            <a:spAutoFit/>
          </a:bodyPr>
          <a:lstStyle/>
          <a:p>
            <a:pPr algn="ctr"/>
            <a:r>
              <a:rPr lang="en-US" altLang="zh-TW" sz="1800" b="1" kern="100" dirty="0">
                <a:effectLst/>
                <a:latin typeface="Calibri" panose="020F0502020204030204" pitchFamily="34" charset="0"/>
                <a:ea typeface="新細明體" panose="02020500000000000000" pitchFamily="18" charset="-120"/>
                <a:cs typeface="Times New Roman" panose="02020603050405020304" pitchFamily="18" charset="0"/>
              </a:rPr>
              <a:t>CISA</a:t>
            </a:r>
          </a:p>
          <a:p>
            <a:pPr algn="ctr"/>
            <a:r>
              <a:rPr lang="en-US" altLang="zh-TW" sz="1800" b="1" kern="100" dirty="0">
                <a:effectLst/>
                <a:latin typeface="Calibri" panose="020F0502020204030204" pitchFamily="34" charset="0"/>
                <a:ea typeface="新細明體" panose="02020500000000000000" pitchFamily="18" charset="-120"/>
                <a:cs typeface="Times New Roman" panose="02020603050405020304" pitchFamily="18" charset="0"/>
              </a:rPr>
              <a:t> </a:t>
            </a:r>
            <a:r>
              <a:rPr lang="zh-TW" altLang="zh-TW" sz="1800" b="1" kern="100" dirty="0">
                <a:effectLst/>
                <a:latin typeface="Calibri" panose="020F0502020204030204" pitchFamily="34" charset="0"/>
                <a:ea typeface="新細明體" panose="02020500000000000000" pitchFamily="18" charset="-120"/>
                <a:cs typeface="Times New Roman" panose="02020603050405020304" pitchFamily="18" charset="0"/>
              </a:rPr>
              <a:t>中央執法部門</a:t>
            </a:r>
            <a:r>
              <a:rPr lang="zh-TW" altLang="zh-TW" sz="1600" b="1" dirty="0">
                <a:effectLst/>
              </a:rPr>
              <a:t> </a:t>
            </a:r>
            <a:endParaRPr lang="zh-TW" altLang="zh-TW" sz="1600" b="1"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3" name="直接箭头连接符 15">
            <a:extLst>
              <a:ext uri="{FF2B5EF4-FFF2-40B4-BE49-F238E27FC236}">
                <a16:creationId xmlns:a16="http://schemas.microsoft.com/office/drawing/2014/main" id="{1D805609-06D4-91A6-C5F2-52D76C64CF68}"/>
              </a:ext>
            </a:extLst>
          </p:cNvPr>
          <p:cNvCxnSpPr>
            <a:cxnSpLocks/>
          </p:cNvCxnSpPr>
          <p:nvPr/>
        </p:nvCxnSpPr>
        <p:spPr>
          <a:xfrm>
            <a:off x="4271893" y="1624300"/>
            <a:ext cx="427627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文字方塊 24">
            <a:extLst>
              <a:ext uri="{FF2B5EF4-FFF2-40B4-BE49-F238E27FC236}">
                <a16:creationId xmlns:a16="http://schemas.microsoft.com/office/drawing/2014/main" id="{481F9D68-F577-B90B-E122-FC771CCA8D60}"/>
              </a:ext>
            </a:extLst>
          </p:cNvPr>
          <p:cNvSpPr txBox="1"/>
          <p:nvPr/>
        </p:nvSpPr>
        <p:spPr>
          <a:xfrm>
            <a:off x="3923284" y="272257"/>
            <a:ext cx="5089422" cy="707886"/>
          </a:xfrm>
          <a:prstGeom prst="rect">
            <a:avLst/>
          </a:prstGeom>
          <a:noFill/>
        </p:spPr>
        <p:txBody>
          <a:bodyPr wrap="square">
            <a:spAutoFit/>
          </a:bodyPr>
          <a:lstStyle/>
          <a:p>
            <a:pPr marL="645160" indent="-645160"/>
            <a:r>
              <a:rPr lang="en-US" altLang="zh-TW" sz="1400" b="1" spc="75" dirty="0">
                <a:effectLst/>
                <a:latin typeface="新細明體" panose="02020500000000000000" pitchFamily="18" charset="-120"/>
                <a:ea typeface="標楷體" panose="03000509000000000000" pitchFamily="65" charset="-120"/>
                <a:cs typeface="新細明體" panose="02020500000000000000" pitchFamily="18" charset="-120"/>
              </a:rPr>
              <a:t>1.</a:t>
            </a:r>
            <a:r>
              <a:rPr lang="zh-TW" altLang="zh-TW" sz="4000" b="1" kern="100" cap="all" dirty="0">
                <a:effectLst/>
                <a:latin typeface="Times New Roman" panose="02020603050405020304" pitchFamily="18" charset="0"/>
                <a:ea typeface="新細明體" panose="02020500000000000000" pitchFamily="18" charset="-120"/>
                <a:cs typeface="Times New Roman" panose="02020603050405020304" pitchFamily="18" charset="0"/>
              </a:rPr>
              <a:t>網路安全部門</a:t>
            </a:r>
            <a:r>
              <a:rPr lang="zh-TW" altLang="zh-TW" sz="4000" b="1" dirty="0">
                <a:effectLst/>
              </a:rPr>
              <a:t> </a:t>
            </a:r>
            <a:endParaRPr lang="zh-TW" altLang="zh-TW" sz="3600" b="1"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cxnSp>
        <p:nvCxnSpPr>
          <p:cNvPr id="26" name="直接箭头连接符 15">
            <a:extLst>
              <a:ext uri="{FF2B5EF4-FFF2-40B4-BE49-F238E27FC236}">
                <a16:creationId xmlns:a16="http://schemas.microsoft.com/office/drawing/2014/main" id="{A1A3CC5C-FAFB-04A7-D9CD-78E3B969B0F0}"/>
              </a:ext>
            </a:extLst>
          </p:cNvPr>
          <p:cNvCxnSpPr>
            <a:cxnSpLocks/>
          </p:cNvCxnSpPr>
          <p:nvPr/>
        </p:nvCxnSpPr>
        <p:spPr>
          <a:xfrm>
            <a:off x="4584034" y="2318835"/>
            <a:ext cx="442867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文字方塊 30">
            <a:extLst>
              <a:ext uri="{FF2B5EF4-FFF2-40B4-BE49-F238E27FC236}">
                <a16:creationId xmlns:a16="http://schemas.microsoft.com/office/drawing/2014/main" id="{A251ED03-532B-1FA7-5581-415C1D18EF32}"/>
              </a:ext>
            </a:extLst>
          </p:cNvPr>
          <p:cNvSpPr txBox="1"/>
          <p:nvPr/>
        </p:nvSpPr>
        <p:spPr>
          <a:xfrm>
            <a:off x="3923285" y="2706393"/>
            <a:ext cx="5320106" cy="584775"/>
          </a:xfrm>
          <a:prstGeom prst="rect">
            <a:avLst/>
          </a:prstGeom>
          <a:noFill/>
        </p:spPr>
        <p:txBody>
          <a:bodyPr wrap="square">
            <a:spAutoFit/>
          </a:bodyPr>
          <a:lstStyle/>
          <a:p>
            <a:pPr marL="645160" indent="-645160"/>
            <a:r>
              <a:rPr lang="en-US" altLang="zh-TW" sz="1800" b="1" kern="100" dirty="0">
                <a:effectLst/>
                <a:latin typeface="+mj-ea"/>
                <a:ea typeface="+mj-ea"/>
                <a:cs typeface="Times New Roman" panose="02020603050405020304" pitchFamily="18" charset="0"/>
              </a:rPr>
              <a:t>4.</a:t>
            </a:r>
            <a:r>
              <a:rPr lang="zh-TW" altLang="zh-TW" sz="3200" b="1" kern="100" dirty="0">
                <a:effectLst/>
                <a:latin typeface="+mj-ea"/>
                <a:ea typeface="+mj-ea"/>
                <a:cs typeface="Times New Roman" panose="02020603050405020304" pitchFamily="18" charset="0"/>
              </a:rPr>
              <a:t>國家風險管理部門</a:t>
            </a:r>
            <a:r>
              <a:rPr lang="zh-TW" altLang="zh-TW" sz="3200" b="1" dirty="0">
                <a:effectLst/>
                <a:latin typeface="+mj-ea"/>
                <a:ea typeface="+mj-ea"/>
              </a:rPr>
              <a:t> </a:t>
            </a:r>
            <a:endParaRPr lang="zh-TW" altLang="zh-TW" sz="2800" b="1" dirty="0">
              <a:effectLst/>
              <a:latin typeface="+mj-ea"/>
              <a:ea typeface="+mj-ea"/>
              <a:cs typeface="新細明體" panose="02020500000000000000" pitchFamily="18" charset="-120"/>
            </a:endParaRPr>
          </a:p>
        </p:txBody>
      </p:sp>
      <p:cxnSp>
        <p:nvCxnSpPr>
          <p:cNvPr id="32" name="直接箭头连接符 15">
            <a:extLst>
              <a:ext uri="{FF2B5EF4-FFF2-40B4-BE49-F238E27FC236}">
                <a16:creationId xmlns:a16="http://schemas.microsoft.com/office/drawing/2014/main" id="{48F6D65F-7902-1072-B487-A5EBC1085676}"/>
              </a:ext>
            </a:extLst>
          </p:cNvPr>
          <p:cNvCxnSpPr>
            <a:cxnSpLocks/>
          </p:cNvCxnSpPr>
          <p:nvPr/>
        </p:nvCxnSpPr>
        <p:spPr>
          <a:xfrm>
            <a:off x="3394958" y="4032886"/>
            <a:ext cx="442867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文字方塊 33">
            <a:extLst>
              <a:ext uri="{FF2B5EF4-FFF2-40B4-BE49-F238E27FC236}">
                <a16:creationId xmlns:a16="http://schemas.microsoft.com/office/drawing/2014/main" id="{3B21B8A6-7B1E-21B8-A9D1-C72BA8DE317C}"/>
              </a:ext>
            </a:extLst>
          </p:cNvPr>
          <p:cNvSpPr txBox="1"/>
          <p:nvPr/>
        </p:nvSpPr>
        <p:spPr>
          <a:xfrm>
            <a:off x="4217018" y="3435382"/>
            <a:ext cx="5632660" cy="523220"/>
          </a:xfrm>
          <a:prstGeom prst="rect">
            <a:avLst/>
          </a:prstGeom>
          <a:noFill/>
        </p:spPr>
        <p:txBody>
          <a:bodyPr wrap="square">
            <a:spAutoFit/>
          </a:bodyPr>
          <a:lstStyle/>
          <a:p>
            <a:r>
              <a:rPr lang="en-US" altLang="zh-TW" sz="1800" b="1" kern="0" spc="75" dirty="0">
                <a:effectLst/>
                <a:latin typeface="+mn-ea"/>
                <a:cs typeface="新細明體" panose="02020500000000000000" pitchFamily="18" charset="-120"/>
              </a:rPr>
              <a:t>5.</a:t>
            </a:r>
            <a:r>
              <a:rPr lang="zh-TW" altLang="zh-TW" sz="2800" b="1" kern="100" dirty="0">
                <a:effectLst/>
                <a:latin typeface="+mn-ea"/>
                <a:cs typeface="Times New Roman" panose="02020603050405020304" pitchFamily="18" charset="0"/>
              </a:rPr>
              <a:t>利害相關者</a:t>
            </a:r>
            <a:r>
              <a:rPr lang="zh-TW" altLang="zh-TW" sz="2800" b="1" kern="100" dirty="0">
                <a:latin typeface="+mn-ea"/>
                <a:cs typeface="Times New Roman" panose="02020603050405020304" pitchFamily="18" charset="0"/>
              </a:rPr>
              <a:t>參與部門</a:t>
            </a:r>
            <a:endParaRPr lang="zh-TW" altLang="en-US" sz="2800" b="1" dirty="0">
              <a:latin typeface="+mn-ea"/>
            </a:endParaRPr>
          </a:p>
        </p:txBody>
      </p:sp>
      <p:sp>
        <p:nvSpPr>
          <p:cNvPr id="36" name="文字方塊 35">
            <a:extLst>
              <a:ext uri="{FF2B5EF4-FFF2-40B4-BE49-F238E27FC236}">
                <a16:creationId xmlns:a16="http://schemas.microsoft.com/office/drawing/2014/main" id="{4C319F46-8ECF-98A3-3AEF-676A91C60E46}"/>
              </a:ext>
            </a:extLst>
          </p:cNvPr>
          <p:cNvSpPr txBox="1"/>
          <p:nvPr/>
        </p:nvSpPr>
        <p:spPr>
          <a:xfrm>
            <a:off x="1659362" y="461069"/>
            <a:ext cx="2050519" cy="707886"/>
          </a:xfrm>
          <a:prstGeom prst="rect">
            <a:avLst/>
          </a:prstGeom>
          <a:noFill/>
        </p:spPr>
        <p:txBody>
          <a:bodyPr wrap="square">
            <a:spAutoFit/>
          </a:bodyPr>
          <a:lstStyle/>
          <a:p>
            <a:r>
              <a:rPr lang="zh-TW" altLang="en-US" sz="2000" b="1" kern="0" spc="75" dirty="0">
                <a:ea typeface="標楷體" panose="03000509000000000000" pitchFamily="65" charset="-120"/>
                <a:cs typeface="新細明體" panose="02020500000000000000" pitchFamily="18" charset="-120"/>
              </a:rPr>
              <a:t>主題</a:t>
            </a:r>
            <a:r>
              <a:rPr lang="en-US" altLang="zh-TW" sz="2000" b="1" kern="0" spc="75" dirty="0">
                <a:effectLst/>
                <a:ea typeface="標楷體" panose="03000509000000000000" pitchFamily="65" charset="-120"/>
                <a:cs typeface="新細明體" panose="02020500000000000000" pitchFamily="18" charset="-120"/>
              </a:rPr>
              <a:t>3</a:t>
            </a:r>
            <a:r>
              <a:rPr lang="zh-TW" altLang="zh-TW" sz="2000" b="1" kern="0" spc="75" dirty="0">
                <a:effectLst/>
                <a:ea typeface="標楷體" panose="03000509000000000000" pitchFamily="65" charset="-120"/>
                <a:cs typeface="新細明體" panose="02020500000000000000" pitchFamily="18" charset="-120"/>
              </a:rPr>
              <a:t>：</a:t>
            </a:r>
            <a:endParaRPr lang="en-US" altLang="zh-TW" sz="2000" b="1" kern="0" spc="75" dirty="0">
              <a:effectLst/>
              <a:ea typeface="標楷體" panose="03000509000000000000" pitchFamily="65" charset="-120"/>
              <a:cs typeface="新細明體" panose="02020500000000000000" pitchFamily="18" charset="-120"/>
            </a:endParaRPr>
          </a:p>
          <a:p>
            <a:r>
              <a:rPr lang="zh-TW" altLang="en-US" sz="2000" b="1" kern="0" spc="75" dirty="0">
                <a:ea typeface="標楷體" panose="03000509000000000000" pitchFamily="65" charset="-120"/>
              </a:rPr>
              <a:t>關鍵組織職掌</a:t>
            </a:r>
          </a:p>
        </p:txBody>
      </p:sp>
      <p:sp>
        <p:nvSpPr>
          <p:cNvPr id="17" name="文字方塊 16">
            <a:extLst>
              <a:ext uri="{FF2B5EF4-FFF2-40B4-BE49-F238E27FC236}">
                <a16:creationId xmlns:a16="http://schemas.microsoft.com/office/drawing/2014/main" id="{9D46494A-451C-1B4C-B1D8-957B5F71C9AE}"/>
              </a:ext>
            </a:extLst>
          </p:cNvPr>
          <p:cNvSpPr txBox="1"/>
          <p:nvPr/>
        </p:nvSpPr>
        <p:spPr>
          <a:xfrm>
            <a:off x="4217018" y="1125420"/>
            <a:ext cx="3940917" cy="584775"/>
          </a:xfrm>
          <a:prstGeom prst="rect">
            <a:avLst/>
          </a:prstGeom>
          <a:noFill/>
        </p:spPr>
        <p:txBody>
          <a:bodyPr wrap="square">
            <a:spAutoFit/>
          </a:bodyPr>
          <a:lstStyle/>
          <a:p>
            <a:pPr marL="645160" indent="-645160"/>
            <a:r>
              <a:rPr lang="en-US" altLang="zh-TW" sz="1800" b="1" kern="100" dirty="0">
                <a:effectLst/>
                <a:latin typeface="+mj-ea"/>
                <a:ea typeface="+mj-ea"/>
                <a:cs typeface="Times New Roman" panose="02020603050405020304" pitchFamily="18" charset="0"/>
              </a:rPr>
              <a:t>2.</a:t>
            </a:r>
            <a:r>
              <a:rPr lang="zh-TW" altLang="zh-TW" sz="3200" b="1" kern="100" dirty="0">
                <a:effectLst/>
                <a:latin typeface="Times New Roman" panose="02020603050405020304" pitchFamily="18" charset="0"/>
                <a:ea typeface="新細明體" panose="02020500000000000000" pitchFamily="18" charset="-120"/>
                <a:cs typeface="Times New Roman" panose="02020603050405020304" pitchFamily="18" charset="0"/>
              </a:rPr>
              <a:t>基礎設施安全部門</a:t>
            </a:r>
            <a:r>
              <a:rPr lang="zh-TW" altLang="zh-TW" sz="3200" b="1" dirty="0">
                <a:effectLst/>
              </a:rPr>
              <a:t> </a:t>
            </a:r>
            <a:endParaRPr lang="zh-TW" altLang="zh-TW" sz="2800" b="1"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8" name="文字方塊 17">
            <a:extLst>
              <a:ext uri="{FF2B5EF4-FFF2-40B4-BE49-F238E27FC236}">
                <a16:creationId xmlns:a16="http://schemas.microsoft.com/office/drawing/2014/main" id="{0A6A33A1-5D92-3D4D-AEC7-892F2FE7BC3E}"/>
              </a:ext>
            </a:extLst>
          </p:cNvPr>
          <p:cNvSpPr txBox="1"/>
          <p:nvPr/>
        </p:nvSpPr>
        <p:spPr>
          <a:xfrm>
            <a:off x="4034063" y="1786001"/>
            <a:ext cx="3261010" cy="646331"/>
          </a:xfrm>
          <a:prstGeom prst="rect">
            <a:avLst/>
          </a:prstGeom>
          <a:noFill/>
        </p:spPr>
        <p:txBody>
          <a:bodyPr wrap="square">
            <a:spAutoFit/>
          </a:bodyPr>
          <a:lstStyle/>
          <a:p>
            <a:pPr marL="645160" indent="-645160"/>
            <a:r>
              <a:rPr lang="en-US" altLang="zh-TW" b="1" kern="100" dirty="0">
                <a:latin typeface="+mj-ea"/>
                <a:ea typeface="+mj-ea"/>
                <a:cs typeface="Times New Roman" panose="02020603050405020304" pitchFamily="18" charset="0"/>
              </a:rPr>
              <a:t>3</a:t>
            </a:r>
            <a:r>
              <a:rPr lang="en-US" altLang="zh-TW" sz="1800" b="1" kern="100" dirty="0">
                <a:effectLst/>
                <a:latin typeface="+mj-ea"/>
                <a:ea typeface="+mj-ea"/>
                <a:cs typeface="Times New Roman" panose="02020603050405020304" pitchFamily="18" charset="0"/>
              </a:rPr>
              <a:t>.</a:t>
            </a:r>
            <a:r>
              <a:rPr lang="zh-TW" altLang="zh-TW" sz="3600" b="1" kern="100" dirty="0">
                <a:effectLst/>
                <a:latin typeface="Times New Roman" panose="02020603050405020304" pitchFamily="18" charset="0"/>
                <a:ea typeface="新細明體" panose="02020500000000000000" pitchFamily="18" charset="-120"/>
                <a:cs typeface="Times New Roman" panose="02020603050405020304" pitchFamily="18" charset="0"/>
              </a:rPr>
              <a:t>緊急通訊部門</a:t>
            </a:r>
            <a:r>
              <a:rPr lang="zh-TW" altLang="zh-TW" sz="3600" b="1" dirty="0">
                <a:effectLst/>
              </a:rPr>
              <a:t> </a:t>
            </a:r>
            <a:endParaRPr lang="zh-TW" altLang="zh-TW" sz="3200" b="1"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 name="橢圓 1">
            <a:extLst>
              <a:ext uri="{FF2B5EF4-FFF2-40B4-BE49-F238E27FC236}">
                <a16:creationId xmlns:a16="http://schemas.microsoft.com/office/drawing/2014/main" id="{6031AF32-C599-7B44-B255-123EF73C52A2}"/>
              </a:ext>
            </a:extLst>
          </p:cNvPr>
          <p:cNvSpPr/>
          <p:nvPr/>
        </p:nvSpPr>
        <p:spPr>
          <a:xfrm>
            <a:off x="2087764" y="1624300"/>
            <a:ext cx="1635211" cy="138907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sp>
        <p:nvSpPr>
          <p:cNvPr id="20" name="文字方塊 19">
            <a:extLst>
              <a:ext uri="{FF2B5EF4-FFF2-40B4-BE49-F238E27FC236}">
                <a16:creationId xmlns:a16="http://schemas.microsoft.com/office/drawing/2014/main" id="{FF7027C3-D192-AD48-8C4C-ADBA6A95EC96}"/>
              </a:ext>
            </a:extLst>
          </p:cNvPr>
          <p:cNvSpPr txBox="1"/>
          <p:nvPr/>
        </p:nvSpPr>
        <p:spPr>
          <a:xfrm>
            <a:off x="3666178" y="4194586"/>
            <a:ext cx="5756118" cy="646331"/>
          </a:xfrm>
          <a:prstGeom prst="rect">
            <a:avLst/>
          </a:prstGeom>
          <a:noFill/>
        </p:spPr>
        <p:txBody>
          <a:bodyPr wrap="square">
            <a:spAutoFit/>
          </a:bodyPr>
          <a:lstStyle/>
          <a:p>
            <a:r>
              <a:rPr lang="en-US" altLang="zh-TW" sz="2800" b="1" kern="0" spc="75" dirty="0">
                <a:solidFill>
                  <a:srgbClr val="FF0000"/>
                </a:solidFill>
                <a:latin typeface="+mn-ea"/>
                <a:cs typeface="新細明體" panose="02020500000000000000" pitchFamily="18" charset="-120"/>
              </a:rPr>
              <a:t>6</a:t>
            </a:r>
            <a:r>
              <a:rPr lang="en-US" altLang="zh-TW" sz="2800" b="1" kern="0" spc="75" dirty="0">
                <a:solidFill>
                  <a:srgbClr val="FF0000"/>
                </a:solidFill>
                <a:effectLst/>
                <a:latin typeface="+mn-ea"/>
                <a:cs typeface="新細明體" panose="02020500000000000000" pitchFamily="18" charset="-120"/>
              </a:rPr>
              <a:t>.</a:t>
            </a:r>
            <a:r>
              <a:rPr lang="zh-TW" altLang="zh-TW" sz="3600" b="1" kern="1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綜合營運部門</a:t>
            </a:r>
            <a:r>
              <a:rPr lang="zh-TW" altLang="zh-TW" sz="3600" b="1" dirty="0">
                <a:solidFill>
                  <a:srgbClr val="FF0000"/>
                </a:solidFill>
                <a:effectLst/>
              </a:rPr>
              <a:t> </a:t>
            </a:r>
            <a:endParaRPr lang="zh-TW" altLang="en-US" sz="3600" b="1" dirty="0">
              <a:solidFill>
                <a:srgbClr val="FF0000"/>
              </a:solidFill>
              <a:latin typeface="+mn-ea"/>
            </a:endParaRPr>
          </a:p>
        </p:txBody>
      </p:sp>
      <p:sp>
        <p:nvSpPr>
          <p:cNvPr id="21" name="文字方塊 20">
            <a:extLst>
              <a:ext uri="{FF2B5EF4-FFF2-40B4-BE49-F238E27FC236}">
                <a16:creationId xmlns:a16="http://schemas.microsoft.com/office/drawing/2014/main" id="{AD863F86-61EB-B249-A110-6070212FFB21}"/>
              </a:ext>
            </a:extLst>
          </p:cNvPr>
          <p:cNvSpPr txBox="1"/>
          <p:nvPr/>
        </p:nvSpPr>
        <p:spPr>
          <a:xfrm>
            <a:off x="8207519" y="5419933"/>
            <a:ext cx="2178073" cy="646331"/>
          </a:xfrm>
          <a:prstGeom prst="rect">
            <a:avLst/>
          </a:prstGeom>
          <a:noFill/>
        </p:spPr>
        <p:txBody>
          <a:bodyPr wrap="square">
            <a:spAutoFit/>
          </a:bodyPr>
          <a:lstStyle/>
          <a:p>
            <a:pPr algn="ctr"/>
            <a:r>
              <a:rPr lang="en-US" altLang="zh-TW" sz="1800" b="1" kern="100" dirty="0">
                <a:effectLst/>
                <a:latin typeface="Calibri" panose="020F0502020204030204" pitchFamily="34" charset="0"/>
                <a:ea typeface="新細明體" panose="02020500000000000000" pitchFamily="18" charset="-120"/>
                <a:cs typeface="Times New Roman" panose="02020603050405020304" pitchFamily="18" charset="0"/>
              </a:rPr>
              <a:t>CISA</a:t>
            </a:r>
          </a:p>
          <a:p>
            <a:pPr algn="ctr"/>
            <a:r>
              <a:rPr lang="en-US" altLang="zh-TW" sz="1800" b="1" kern="100" dirty="0">
                <a:effectLst/>
                <a:latin typeface="Calibri" panose="020F0502020204030204" pitchFamily="34" charset="0"/>
                <a:ea typeface="新細明體" panose="02020500000000000000" pitchFamily="18" charset="-120"/>
                <a:cs typeface="Times New Roman" panose="02020603050405020304" pitchFamily="18" charset="0"/>
              </a:rPr>
              <a:t> </a:t>
            </a:r>
            <a:r>
              <a:rPr lang="zh-TW" altLang="en-US" sz="1800" b="1" kern="100" dirty="0">
                <a:effectLst/>
                <a:latin typeface="Calibri" panose="020F0502020204030204" pitchFamily="34" charset="0"/>
                <a:ea typeface="新細明體" panose="02020500000000000000" pitchFamily="18" charset="-120"/>
                <a:cs typeface="Times New Roman" panose="02020603050405020304" pitchFamily="18" charset="0"/>
              </a:rPr>
              <a:t>地區</a:t>
            </a:r>
            <a:r>
              <a:rPr lang="zh-TW" altLang="zh-TW" sz="1800" b="1" kern="100" dirty="0">
                <a:effectLst/>
                <a:latin typeface="Calibri" panose="020F0502020204030204" pitchFamily="34" charset="0"/>
                <a:ea typeface="新細明體" panose="02020500000000000000" pitchFamily="18" charset="-120"/>
                <a:cs typeface="Times New Roman" panose="02020603050405020304" pitchFamily="18" charset="0"/>
              </a:rPr>
              <a:t>執法部門</a:t>
            </a:r>
            <a:r>
              <a:rPr lang="zh-TW" altLang="zh-TW" sz="1600" b="1" dirty="0">
                <a:effectLst/>
              </a:rPr>
              <a:t> </a:t>
            </a:r>
            <a:endParaRPr lang="zh-TW" altLang="zh-TW" sz="1600" b="1"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4" name="橢圓 23">
            <a:extLst>
              <a:ext uri="{FF2B5EF4-FFF2-40B4-BE49-F238E27FC236}">
                <a16:creationId xmlns:a16="http://schemas.microsoft.com/office/drawing/2014/main" id="{431C83AA-F176-5543-A36B-22E54560ADF3}"/>
              </a:ext>
            </a:extLst>
          </p:cNvPr>
          <p:cNvSpPr/>
          <p:nvPr/>
        </p:nvSpPr>
        <p:spPr>
          <a:xfrm>
            <a:off x="8494590" y="5110735"/>
            <a:ext cx="1635211" cy="1389071"/>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dirty="0"/>
          </a:p>
        </p:txBody>
      </p:sp>
      <p:cxnSp>
        <p:nvCxnSpPr>
          <p:cNvPr id="27" name="直接箭头连接符 15">
            <a:extLst>
              <a:ext uri="{FF2B5EF4-FFF2-40B4-BE49-F238E27FC236}">
                <a16:creationId xmlns:a16="http://schemas.microsoft.com/office/drawing/2014/main" id="{86F71BA9-EB59-6A42-B10F-2673946FA62F}"/>
              </a:ext>
            </a:extLst>
          </p:cNvPr>
          <p:cNvCxnSpPr>
            <a:cxnSpLocks/>
          </p:cNvCxnSpPr>
          <p:nvPr/>
        </p:nvCxnSpPr>
        <p:spPr>
          <a:xfrm flipH="1">
            <a:off x="6652849" y="5857397"/>
            <a:ext cx="169835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文字方塊 27">
            <a:extLst>
              <a:ext uri="{FF2B5EF4-FFF2-40B4-BE49-F238E27FC236}">
                <a16:creationId xmlns:a16="http://schemas.microsoft.com/office/drawing/2014/main" id="{074E075E-0486-3E42-98D8-DA89D0F20A00}"/>
              </a:ext>
            </a:extLst>
          </p:cNvPr>
          <p:cNvSpPr txBox="1"/>
          <p:nvPr/>
        </p:nvSpPr>
        <p:spPr>
          <a:xfrm>
            <a:off x="109330" y="5066607"/>
            <a:ext cx="6400135" cy="1569660"/>
          </a:xfrm>
          <a:prstGeom prst="rect">
            <a:avLst/>
          </a:prstGeom>
          <a:noFill/>
        </p:spPr>
        <p:txBody>
          <a:bodyPr wrap="square">
            <a:spAutoFit/>
          </a:bodyPr>
          <a:lstStyle/>
          <a:p>
            <a:r>
              <a:rPr lang="zh-TW" altLang="zh-TW" sz="2400" b="1" kern="100" dirty="0">
                <a:effectLst/>
                <a:latin typeface="Times New Roman" panose="02020603050405020304" pitchFamily="18" charset="0"/>
                <a:ea typeface="新細明體" panose="02020500000000000000" pitchFamily="18" charset="-120"/>
                <a:cs typeface="Times New Roman" panose="02020603050405020304" pitchFamily="18" charset="0"/>
              </a:rPr>
              <a:t>十個</a:t>
            </a:r>
            <a:r>
              <a:rPr lang="en-US" altLang="zh-TW" sz="2400" b="1" kern="100" dirty="0">
                <a:effectLst/>
                <a:latin typeface="Times New Roman" panose="02020603050405020304" pitchFamily="18" charset="0"/>
                <a:ea typeface="新細明體" panose="02020500000000000000" pitchFamily="18" charset="-120"/>
              </a:rPr>
              <a:t>CISA</a:t>
            </a:r>
            <a:r>
              <a:rPr lang="zh-TW" altLang="zh-TW" sz="2400" b="1" kern="100" dirty="0">
                <a:effectLst/>
                <a:latin typeface="Times New Roman" panose="02020603050405020304" pitchFamily="18" charset="0"/>
                <a:ea typeface="新細明體" panose="02020500000000000000" pitchFamily="18" charset="-120"/>
                <a:cs typeface="Times New Roman" panose="02020603050405020304" pitchFamily="18" charset="0"/>
              </a:rPr>
              <a:t>區域的地方辦事處，區域執法人員透過穩定狀態和事件之回應與處理、關鍵基礎設施分析以及與關鍵基礎設施合作夥伴的戰略聯繫，管理執法任務執行。</a:t>
            </a:r>
            <a:r>
              <a:rPr lang="zh-TW" altLang="zh-TW" sz="2400" b="1" dirty="0">
                <a:effectLst/>
              </a:rPr>
              <a:t> </a:t>
            </a:r>
            <a:endParaRPr lang="zh-TW" altLang="en-US" sz="2400" b="1" dirty="0"/>
          </a:p>
        </p:txBody>
      </p:sp>
      <p:sp>
        <p:nvSpPr>
          <p:cNvPr id="3" name="頁尾版面配置區 2"/>
          <p:cNvSpPr>
            <a:spLocks noGrp="1"/>
          </p:cNvSpPr>
          <p:nvPr>
            <p:ph type="ftr" sz="quarter" idx="11"/>
          </p:nvPr>
        </p:nvSpPr>
        <p:spPr/>
        <p:txBody>
          <a:bodyPr/>
          <a:lstStyle/>
          <a:p>
            <a:endParaRPr lang="zh-CN" altLang="en-US"/>
          </a:p>
        </p:txBody>
      </p:sp>
      <p:sp>
        <p:nvSpPr>
          <p:cNvPr id="4" name="投影片編號版面配置區 3"/>
          <p:cNvSpPr>
            <a:spLocks noGrp="1"/>
          </p:cNvSpPr>
          <p:nvPr>
            <p:ph type="sldNum" sz="quarter" idx="12"/>
          </p:nvPr>
        </p:nvSpPr>
        <p:spPr/>
        <p:txBody>
          <a:bodyPr/>
          <a:lstStyle/>
          <a:p>
            <a:fld id="{DDB12F21-99BD-4F85-A7AE-95BD87BF1130}" type="slidenum">
              <a:rPr lang="zh-CN" altLang="en-US" smtClean="0"/>
              <a:t>9</a:t>
            </a:fld>
            <a:endParaRPr lang="zh-CN" altLang="en-US"/>
          </a:p>
        </p:txBody>
      </p:sp>
    </p:spTree>
    <p:extLst>
      <p:ext uri="{BB962C8B-B14F-4D97-AF65-F5344CB8AC3E}">
        <p14:creationId xmlns:p14="http://schemas.microsoft.com/office/powerpoint/2010/main" val="104760402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5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4269</TotalTime>
  <Words>2402</Words>
  <Application>Microsoft Office PowerPoint</Application>
  <PresentationFormat>寬螢幕</PresentationFormat>
  <Paragraphs>255</Paragraphs>
  <Slides>37</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37</vt:i4>
      </vt:variant>
    </vt:vector>
  </HeadingPairs>
  <TitlesOfParts>
    <vt:vector size="47" baseType="lpstr">
      <vt:lpstr>Hiragino Sans GB W3</vt:lpstr>
      <vt:lpstr>微软雅黑</vt:lpstr>
      <vt:lpstr>新細明體</vt:lpstr>
      <vt:lpstr>標楷體</vt:lpstr>
      <vt:lpstr>Arial</vt:lpstr>
      <vt:lpstr>Calibri</vt:lpstr>
      <vt:lpstr>Calibri Light</vt:lpstr>
      <vt:lpstr>Franklin Gothic Demi</vt:lpstr>
      <vt:lpstr>Times New Roman</vt:lpstr>
      <vt:lpstr>Office 主题</vt:lpstr>
      <vt:lpstr>PowerPoint 簡報</vt:lpstr>
      <vt:lpstr>PowerPoint 簡報</vt:lpstr>
      <vt:lpstr>PowerPoint 簡報</vt:lpstr>
      <vt:lpstr>主題1：關鍵角色 </vt:lpstr>
      <vt:lpstr>PowerPoint 簡報</vt:lpstr>
      <vt:lpstr>PowerPoint 簡報</vt:lpstr>
      <vt:lpstr>PowerPoint 簡報</vt:lpstr>
      <vt:lpstr>主題3：CISA關鍵組織職掌</vt:lpstr>
      <vt:lpstr>PowerPoint 簡報</vt:lpstr>
      <vt:lpstr>PowerPoint 簡報</vt:lpstr>
      <vt:lpstr>PowerPoint 簡報</vt:lpstr>
      <vt:lpstr>PowerPoint 簡報</vt:lpstr>
      <vt:lpstr>PowerPoint 簡報</vt:lpstr>
      <vt:lpstr>PowerPoint 簡報</vt:lpstr>
      <vt:lpstr>PowerPoint 簡報</vt:lpstr>
      <vt:lpstr>CISA地區執法部門：十個CISA區域的地方辦事處 </vt:lpstr>
      <vt:lpstr>PowerPoint 簡報</vt:lpstr>
      <vt:lpstr>PowerPoint 簡報</vt:lpstr>
      <vt:lpstr>PowerPoint 簡報</vt:lpstr>
      <vt:lpstr>PowerPoint 簡報</vt:lpstr>
      <vt:lpstr>目標1：網路防禦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對我國的建議</vt:lpstr>
      <vt:lpstr>對我國的建議</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美國國土安全部網路安全及基礎設施安全署 (CISA)角色之初探-兼論對台灣之啟示</dc:title>
  <dc:creator>wangqian</dc:creator>
  <cp:lastModifiedBy>黃 S</cp:lastModifiedBy>
  <cp:revision>118</cp:revision>
  <cp:lastPrinted>2022-11-28T12:25:58Z</cp:lastPrinted>
  <dcterms:created xsi:type="dcterms:W3CDTF">2016-07-06T05:14:38Z</dcterms:created>
  <dcterms:modified xsi:type="dcterms:W3CDTF">2022-12-28T06:58:01Z</dcterms:modified>
</cp:coreProperties>
</file>